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5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4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7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6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6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1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5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C31DE-8E45-4267-B178-3D8927A5B9E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A4194-EAA5-407C-B9CB-6FA8C42C1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9" Type="http://schemas.openxmlformats.org/officeDocument/2006/relationships/image" Target="../media/image45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34" Type="http://schemas.openxmlformats.org/officeDocument/2006/relationships/image" Target="../media/image40.png"/><Relationship Id="rId42" Type="http://schemas.openxmlformats.org/officeDocument/2006/relationships/image" Target="../media/image48.png"/><Relationship Id="rId47" Type="http://schemas.openxmlformats.org/officeDocument/2006/relationships/image" Target="../media/image53.png"/><Relationship Id="rId50" Type="http://schemas.openxmlformats.org/officeDocument/2006/relationships/image" Target="../media/image56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33" Type="http://schemas.openxmlformats.org/officeDocument/2006/relationships/image" Target="../media/image39.png"/><Relationship Id="rId38" Type="http://schemas.openxmlformats.org/officeDocument/2006/relationships/image" Target="../media/image44.png"/><Relationship Id="rId46" Type="http://schemas.openxmlformats.org/officeDocument/2006/relationships/image" Target="../media/image52.png"/><Relationship Id="rId2" Type="http://schemas.openxmlformats.org/officeDocument/2006/relationships/image" Target="../media/image3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29" Type="http://schemas.openxmlformats.org/officeDocument/2006/relationships/image" Target="../media/image35.png"/><Relationship Id="rId41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32" Type="http://schemas.openxmlformats.org/officeDocument/2006/relationships/image" Target="../media/image38.png"/><Relationship Id="rId37" Type="http://schemas.openxmlformats.org/officeDocument/2006/relationships/image" Target="../media/image43.png"/><Relationship Id="rId40" Type="http://schemas.openxmlformats.org/officeDocument/2006/relationships/image" Target="../media/image46.png"/><Relationship Id="rId45" Type="http://schemas.openxmlformats.org/officeDocument/2006/relationships/image" Target="../media/image51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36" Type="http://schemas.openxmlformats.org/officeDocument/2006/relationships/image" Target="../media/image42.png"/><Relationship Id="rId49" Type="http://schemas.openxmlformats.org/officeDocument/2006/relationships/image" Target="../media/image55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31" Type="http://schemas.openxmlformats.org/officeDocument/2006/relationships/image" Target="../media/image37.png"/><Relationship Id="rId44" Type="http://schemas.openxmlformats.org/officeDocument/2006/relationships/image" Target="../media/image50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Relationship Id="rId30" Type="http://schemas.openxmlformats.org/officeDocument/2006/relationships/image" Target="../media/image36.png"/><Relationship Id="rId35" Type="http://schemas.openxmlformats.org/officeDocument/2006/relationships/image" Target="../media/image41.png"/><Relationship Id="rId43" Type="http://schemas.openxmlformats.org/officeDocument/2006/relationships/image" Target="../media/image49.png"/><Relationship Id="rId48" Type="http://schemas.openxmlformats.org/officeDocument/2006/relationships/image" Target="../media/image54.png"/><Relationship Id="rId8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26" Type="http://schemas.openxmlformats.org/officeDocument/2006/relationships/image" Target="../media/image80.png"/><Relationship Id="rId39" Type="http://schemas.openxmlformats.org/officeDocument/2006/relationships/image" Target="../media/image93.png"/><Relationship Id="rId3" Type="http://schemas.openxmlformats.org/officeDocument/2006/relationships/image" Target="../media/image57.png"/><Relationship Id="rId21" Type="http://schemas.openxmlformats.org/officeDocument/2006/relationships/image" Target="../media/image75.png"/><Relationship Id="rId34" Type="http://schemas.openxmlformats.org/officeDocument/2006/relationships/image" Target="../media/image88.png"/><Relationship Id="rId42" Type="http://schemas.openxmlformats.org/officeDocument/2006/relationships/image" Target="../media/image96.pn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5" Type="http://schemas.openxmlformats.org/officeDocument/2006/relationships/image" Target="../media/image79.png"/><Relationship Id="rId33" Type="http://schemas.openxmlformats.org/officeDocument/2006/relationships/image" Target="../media/image87.png"/><Relationship Id="rId38" Type="http://schemas.openxmlformats.org/officeDocument/2006/relationships/image" Target="../media/image92.png"/><Relationship Id="rId2" Type="http://schemas.openxmlformats.org/officeDocument/2006/relationships/image" Target="../media/image3.png"/><Relationship Id="rId16" Type="http://schemas.openxmlformats.org/officeDocument/2006/relationships/image" Target="../media/image70.png"/><Relationship Id="rId20" Type="http://schemas.openxmlformats.org/officeDocument/2006/relationships/image" Target="../media/image74.png"/><Relationship Id="rId29" Type="http://schemas.openxmlformats.org/officeDocument/2006/relationships/image" Target="../media/image83.png"/><Relationship Id="rId41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24" Type="http://schemas.openxmlformats.org/officeDocument/2006/relationships/image" Target="../media/image78.png"/><Relationship Id="rId32" Type="http://schemas.openxmlformats.org/officeDocument/2006/relationships/image" Target="../media/image86.png"/><Relationship Id="rId37" Type="http://schemas.openxmlformats.org/officeDocument/2006/relationships/image" Target="../media/image91.png"/><Relationship Id="rId40" Type="http://schemas.openxmlformats.org/officeDocument/2006/relationships/image" Target="../media/image94.png"/><Relationship Id="rId5" Type="http://schemas.openxmlformats.org/officeDocument/2006/relationships/image" Target="../media/image59.png"/><Relationship Id="rId15" Type="http://schemas.openxmlformats.org/officeDocument/2006/relationships/image" Target="../media/image69.png"/><Relationship Id="rId23" Type="http://schemas.openxmlformats.org/officeDocument/2006/relationships/image" Target="../media/image77.png"/><Relationship Id="rId28" Type="http://schemas.openxmlformats.org/officeDocument/2006/relationships/image" Target="../media/image82.png"/><Relationship Id="rId36" Type="http://schemas.openxmlformats.org/officeDocument/2006/relationships/image" Target="../media/image90.png"/><Relationship Id="rId10" Type="http://schemas.openxmlformats.org/officeDocument/2006/relationships/image" Target="../media/image64.png"/><Relationship Id="rId19" Type="http://schemas.openxmlformats.org/officeDocument/2006/relationships/image" Target="../media/image73.png"/><Relationship Id="rId31" Type="http://schemas.openxmlformats.org/officeDocument/2006/relationships/image" Target="../media/image85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Relationship Id="rId14" Type="http://schemas.openxmlformats.org/officeDocument/2006/relationships/image" Target="../media/image68.png"/><Relationship Id="rId22" Type="http://schemas.openxmlformats.org/officeDocument/2006/relationships/image" Target="../media/image76.png"/><Relationship Id="rId27" Type="http://schemas.openxmlformats.org/officeDocument/2006/relationships/image" Target="../media/image81.png"/><Relationship Id="rId30" Type="http://schemas.openxmlformats.org/officeDocument/2006/relationships/image" Target="../media/image84.png"/><Relationship Id="rId35" Type="http://schemas.openxmlformats.org/officeDocument/2006/relationships/image" Target="../media/image8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9.png"/><Relationship Id="rId18" Type="http://schemas.openxmlformats.org/officeDocument/2006/relationships/image" Target="../media/image114.png"/><Relationship Id="rId3" Type="http://schemas.openxmlformats.org/officeDocument/2006/relationships/image" Target="../media/image4.png"/><Relationship Id="rId21" Type="http://schemas.openxmlformats.org/officeDocument/2006/relationships/image" Target="../media/image117.png"/><Relationship Id="rId7" Type="http://schemas.openxmlformats.org/officeDocument/2006/relationships/image" Target="../media/image103.png"/><Relationship Id="rId12" Type="http://schemas.openxmlformats.org/officeDocument/2006/relationships/image" Target="../media/image108.png"/><Relationship Id="rId17" Type="http://schemas.openxmlformats.org/officeDocument/2006/relationships/image" Target="../media/image113.png"/><Relationship Id="rId2" Type="http://schemas.openxmlformats.org/officeDocument/2006/relationships/image" Target="../media/image3.png"/><Relationship Id="rId16" Type="http://schemas.openxmlformats.org/officeDocument/2006/relationships/image" Target="../media/image112.png"/><Relationship Id="rId20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2.png"/><Relationship Id="rId11" Type="http://schemas.openxmlformats.org/officeDocument/2006/relationships/image" Target="../media/image107.png"/><Relationship Id="rId5" Type="http://schemas.openxmlformats.org/officeDocument/2006/relationships/image" Target="../media/image101.png"/><Relationship Id="rId15" Type="http://schemas.openxmlformats.org/officeDocument/2006/relationships/image" Target="../media/image111.png"/><Relationship Id="rId10" Type="http://schemas.openxmlformats.org/officeDocument/2006/relationships/image" Target="../media/image106.png"/><Relationship Id="rId19" Type="http://schemas.openxmlformats.org/officeDocument/2006/relationships/image" Target="../media/image115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Relationship Id="rId14" Type="http://schemas.openxmlformats.org/officeDocument/2006/relationships/image" Target="../media/image1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16574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37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25" name="object 325"/>
          <p:cNvSpPr/>
          <p:nvPr/>
        </p:nvSpPr>
        <p:spPr>
          <a:xfrm>
            <a:off x="1652270" y="1266826"/>
            <a:ext cx="3263900" cy="421005"/>
          </a:xfrm>
          <a:custGeom>
            <a:avLst/>
            <a:gdLst/>
            <a:ahLst/>
            <a:cxnLst/>
            <a:rect l="l" t="t" r="r" b="b"/>
            <a:pathLst>
              <a:path w="3263900" h="421005">
                <a:moveTo>
                  <a:pt x="0" y="421005"/>
                </a:moveTo>
                <a:lnTo>
                  <a:pt x="0" y="0"/>
                </a:lnTo>
                <a:lnTo>
                  <a:pt x="3263900" y="0"/>
                </a:lnTo>
                <a:lnTo>
                  <a:pt x="3263900" y="421005"/>
                </a:lnTo>
                <a:lnTo>
                  <a:pt x="0" y="42100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894333" y="1360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734046" y="182118"/>
            <a:ext cx="235391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Group I : Addressing modes for</a:t>
            </a:r>
            <a:endParaRPr sz="1200">
              <a:latin typeface="Arial"/>
              <a:cs typeface="Arial"/>
            </a:endParaRPr>
          </a:p>
          <a:p>
            <a:pPr marL="254507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register and immediate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78508" y="1398159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78509" y="1786779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122932" y="1786779"/>
            <a:ext cx="181165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2183400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8" y="2579640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8" y="2975879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9" y="3372120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9" y="3768614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8" y="4164854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9" y="4561094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122933" y="4561094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8" y="4958858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778509" y="5355479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78509" y="5750144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349875" y="1396413"/>
            <a:ext cx="32124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883529" y="1396413"/>
            <a:ext cx="9374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133209" y="1396413"/>
            <a:ext cx="29367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will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7656322" y="1396413"/>
            <a:ext cx="62453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specify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525003" y="1396413"/>
            <a:ext cx="2715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017254" y="1396413"/>
            <a:ext cx="47320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name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736837" y="1396413"/>
            <a:ext cx="1708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349875" y="1396414"/>
            <a:ext cx="5067734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4749673"/>
            <a:r>
              <a:rPr sz="1400" b="1" spc="10" dirty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register which holds the data to be operated by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5349875" y="2244138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6" name="object 326"/>
          <p:cNvSpPr/>
          <p:nvPr/>
        </p:nvSpPr>
        <p:spPr>
          <a:xfrm>
            <a:off x="5276723" y="2652395"/>
            <a:ext cx="1608074" cy="216408"/>
          </a:xfrm>
          <a:custGeom>
            <a:avLst/>
            <a:gdLst/>
            <a:ahLst/>
            <a:cxnLst/>
            <a:rect l="l" t="t" r="r" b="b"/>
            <a:pathLst>
              <a:path w="1608074" h="216408">
                <a:moveTo>
                  <a:pt x="0" y="216408"/>
                </a:moveTo>
                <a:lnTo>
                  <a:pt x="0" y="0"/>
                </a:lnTo>
                <a:lnTo>
                  <a:pt x="1608074" y="0"/>
                </a:lnTo>
                <a:lnTo>
                  <a:pt x="1608074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5276723" y="2670858"/>
            <a:ext cx="11201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MOV CL, DH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5349875" y="3096055"/>
            <a:ext cx="417999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 content  of  8-bit  register  DH  is  moved  to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another 8-bit register CL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5349875" y="3734864"/>
            <a:ext cx="98392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(CL)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(DH)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7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766" y="4156507"/>
            <a:ext cx="4502531" cy="253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6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40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37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78509" y="1018683"/>
            <a:ext cx="189083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734046" y="182118"/>
            <a:ext cx="235391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Group I : Addressing modes for</a:t>
            </a:r>
            <a:endParaRPr sz="1200">
              <a:latin typeface="Arial"/>
              <a:cs typeface="Arial"/>
            </a:endParaRPr>
          </a:p>
          <a:p>
            <a:pPr marL="256032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register and immediate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78508" y="2112915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78508" y="2511060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2907300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9" y="3303540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9" y="3700034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8" y="4096274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9" y="4492514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122933" y="4492514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8" y="4888754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9" y="5285375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9" y="5681564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349875" y="1562529"/>
            <a:ext cx="41764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immediate addressing mode, an 8-bit or 16-bit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349875" y="1777413"/>
            <a:ext cx="359104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 is specified as part of the instruction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349875" y="2202990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5276723" y="2612772"/>
            <a:ext cx="1608074" cy="216407"/>
          </a:xfrm>
          <a:custGeom>
            <a:avLst/>
            <a:gdLst/>
            <a:ahLst/>
            <a:cxnLst/>
            <a:rect l="l" t="t" r="r" b="b"/>
            <a:pathLst>
              <a:path w="1608074" h="216407">
                <a:moveTo>
                  <a:pt x="0" y="216407"/>
                </a:moveTo>
                <a:lnTo>
                  <a:pt x="0" y="0"/>
                </a:lnTo>
                <a:lnTo>
                  <a:pt x="1608074" y="0"/>
                </a:lnTo>
                <a:lnTo>
                  <a:pt x="1608074" y="216407"/>
                </a:lnTo>
                <a:lnTo>
                  <a:pt x="0" y="21640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5276723" y="2631234"/>
            <a:ext cx="119039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MOV DL, 08H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349875" y="3050335"/>
            <a:ext cx="388632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8-bit data (08</a:t>
            </a:r>
            <a:r>
              <a:rPr sz="900" b="1" spc="10" dirty="0">
                <a:latin typeface="Arial"/>
                <a:cs typeface="Arial"/>
              </a:rPr>
              <a:t>H</a:t>
            </a:r>
            <a:r>
              <a:rPr sz="1400" b="1" spc="10" dirty="0">
                <a:latin typeface="Arial"/>
                <a:cs typeface="Arial"/>
              </a:rPr>
              <a:t>) given in the instruction is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moved to DL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349876" y="3696764"/>
            <a:ext cx="8864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(DL)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08</a:t>
            </a:r>
            <a:r>
              <a:rPr sz="900" b="1" spc="10" dirty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8" name="object 328"/>
          <p:cNvSpPr/>
          <p:nvPr/>
        </p:nvSpPr>
        <p:spPr>
          <a:xfrm>
            <a:off x="5311776" y="4318381"/>
            <a:ext cx="1632457" cy="216408"/>
          </a:xfrm>
          <a:custGeom>
            <a:avLst/>
            <a:gdLst/>
            <a:ahLst/>
            <a:cxnLst/>
            <a:rect l="l" t="t" r="r" b="b"/>
            <a:pathLst>
              <a:path w="1632457" h="216408">
                <a:moveTo>
                  <a:pt x="0" y="216408"/>
                </a:moveTo>
                <a:lnTo>
                  <a:pt x="0" y="0"/>
                </a:lnTo>
                <a:lnTo>
                  <a:pt x="1632457" y="0"/>
                </a:lnTo>
                <a:lnTo>
                  <a:pt x="1632457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5311776" y="4336844"/>
            <a:ext cx="14363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MOV AX, 0A9FH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349875" y="4762041"/>
            <a:ext cx="422840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16-bit data (0A9F</a:t>
            </a:r>
            <a:r>
              <a:rPr sz="900" b="1" spc="10" dirty="0">
                <a:latin typeface="Arial"/>
                <a:cs typeface="Arial"/>
              </a:rPr>
              <a:t>H</a:t>
            </a:r>
            <a:r>
              <a:rPr sz="1400" b="1" spc="10" dirty="0">
                <a:latin typeface="Arial"/>
                <a:cs typeface="Arial"/>
              </a:rPr>
              <a:t>) given in the instruction is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moved to AX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349875" y="5399453"/>
            <a:ext cx="11390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0A9F</a:t>
            </a:r>
            <a:r>
              <a:rPr sz="900" b="1" spc="10" dirty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9" name="object 329"/>
          <p:cNvSpPr/>
          <p:nvPr/>
        </p:nvSpPr>
        <p:spPr>
          <a:xfrm>
            <a:off x="1676400" y="1304417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text 1"/>
          <p:cNvSpPr txBox="1"/>
          <p:nvPr/>
        </p:nvSpPr>
        <p:spPr>
          <a:xfrm>
            <a:off x="1778509" y="1408827"/>
            <a:ext cx="204921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  Immediate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051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31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9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284476" y="1396619"/>
            <a:ext cx="1195840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4362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116959" y="1410336"/>
            <a:ext cx="485261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Source Index (SI) and Destination Index (DI)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403472" y="1954197"/>
            <a:ext cx="24583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Used in indexed addressing.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3471" y="2379775"/>
            <a:ext cx="5096908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Instructions that process data strings use the SI and DI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registers together with DS and ES respectively in order to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distinguish between the source and destination addresses.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3553143" y="1447483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9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981200"/>
            <a:ext cx="113836" cy="124460"/>
          </a:xfrm>
          <a:prstGeom prst="rect">
            <a:avLst/>
          </a:prstGeom>
        </p:spPr>
      </p:pic>
      <p:pic>
        <p:nvPicPr>
          <p:cNvPr id="19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408301"/>
            <a:ext cx="113836" cy="124460"/>
          </a:xfrm>
          <a:prstGeom prst="rect">
            <a:avLst/>
          </a:prstGeom>
        </p:spPr>
      </p:pic>
      <p:pic>
        <p:nvPicPr>
          <p:cNvPr id="19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671" y="3351378"/>
            <a:ext cx="2578735" cy="25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97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32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9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284476" y="1396619"/>
            <a:ext cx="1195840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4362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116959" y="1410336"/>
            <a:ext cx="485261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Source Index (SI) and Destination Index (DI)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403472" y="1954197"/>
            <a:ext cx="24583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Used in indexed addressing.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3471" y="2379775"/>
            <a:ext cx="5096908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Instructions that process data strings use the SI and DI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registers together with DS and ES respectively in order to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distinguish between the source and destination addresses.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3553143" y="1447483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9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981200"/>
            <a:ext cx="113836" cy="124460"/>
          </a:xfrm>
          <a:prstGeom prst="rect">
            <a:avLst/>
          </a:prstGeom>
        </p:spPr>
      </p:pic>
      <p:pic>
        <p:nvPicPr>
          <p:cNvPr id="19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408301"/>
            <a:ext cx="113836" cy="124460"/>
          </a:xfrm>
          <a:prstGeom prst="rect">
            <a:avLst/>
          </a:prstGeom>
        </p:spPr>
      </p:pic>
      <p:pic>
        <p:nvPicPr>
          <p:cNvPr id="20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960" y="3688651"/>
            <a:ext cx="3279140" cy="253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704838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33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138046" y="3893567"/>
            <a:ext cx="7696199" cy="542925"/>
          </a:xfrm>
          <a:custGeom>
            <a:avLst/>
            <a:gdLst/>
            <a:ahLst/>
            <a:cxnLst/>
            <a:rect l="l" t="t" r="r" b="b"/>
            <a:pathLst>
              <a:path w="7696199" h="542925">
                <a:moveTo>
                  <a:pt x="0" y="542925"/>
                </a:moveTo>
                <a:lnTo>
                  <a:pt x="0" y="0"/>
                </a:lnTo>
                <a:lnTo>
                  <a:pt x="7696199" y="0"/>
                </a:lnTo>
                <a:lnTo>
                  <a:pt x="7696199" y="542925"/>
                </a:lnTo>
                <a:lnTo>
                  <a:pt x="0" y="542925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125346" y="3584956"/>
            <a:ext cx="7721599" cy="863600"/>
          </a:xfrm>
          <a:custGeom>
            <a:avLst/>
            <a:gdLst/>
            <a:ahLst/>
            <a:cxnLst/>
            <a:rect l="l" t="t" r="r" b="b"/>
            <a:pathLst>
              <a:path w="7721599" h="863600">
                <a:moveTo>
                  <a:pt x="469900" y="6350"/>
                </a:moveTo>
                <a:lnTo>
                  <a:pt x="469900" y="857250"/>
                </a:lnTo>
                <a:moveTo>
                  <a:pt x="927100" y="6350"/>
                </a:moveTo>
                <a:lnTo>
                  <a:pt x="927100" y="857250"/>
                </a:lnTo>
                <a:moveTo>
                  <a:pt x="1384300" y="6350"/>
                </a:moveTo>
                <a:lnTo>
                  <a:pt x="1384300" y="857250"/>
                </a:lnTo>
                <a:moveTo>
                  <a:pt x="1841500" y="6350"/>
                </a:moveTo>
                <a:lnTo>
                  <a:pt x="1841500" y="857250"/>
                </a:lnTo>
                <a:moveTo>
                  <a:pt x="2374900" y="6350"/>
                </a:moveTo>
                <a:lnTo>
                  <a:pt x="2374900" y="857250"/>
                </a:lnTo>
                <a:moveTo>
                  <a:pt x="2908300" y="6350"/>
                </a:moveTo>
                <a:lnTo>
                  <a:pt x="2908300" y="857250"/>
                </a:lnTo>
                <a:moveTo>
                  <a:pt x="3441700" y="6350"/>
                </a:moveTo>
                <a:lnTo>
                  <a:pt x="3441700" y="857250"/>
                </a:lnTo>
                <a:moveTo>
                  <a:pt x="3975100" y="6350"/>
                </a:moveTo>
                <a:lnTo>
                  <a:pt x="3975100" y="857250"/>
                </a:lnTo>
                <a:moveTo>
                  <a:pt x="4432300" y="6350"/>
                </a:moveTo>
                <a:lnTo>
                  <a:pt x="4432300" y="857250"/>
                </a:lnTo>
                <a:moveTo>
                  <a:pt x="4889500" y="6350"/>
                </a:moveTo>
                <a:lnTo>
                  <a:pt x="4889500" y="857250"/>
                </a:lnTo>
                <a:moveTo>
                  <a:pt x="5346700" y="6350"/>
                </a:moveTo>
                <a:lnTo>
                  <a:pt x="5346700" y="857250"/>
                </a:lnTo>
                <a:moveTo>
                  <a:pt x="5880100" y="6350"/>
                </a:moveTo>
                <a:lnTo>
                  <a:pt x="5880100" y="857250"/>
                </a:lnTo>
                <a:moveTo>
                  <a:pt x="6337299" y="6350"/>
                </a:moveTo>
                <a:lnTo>
                  <a:pt x="6337299" y="857250"/>
                </a:lnTo>
                <a:moveTo>
                  <a:pt x="6794499" y="6350"/>
                </a:moveTo>
                <a:lnTo>
                  <a:pt x="6794499" y="857250"/>
                </a:lnTo>
                <a:moveTo>
                  <a:pt x="7251699" y="6350"/>
                </a:moveTo>
                <a:lnTo>
                  <a:pt x="7251699" y="857250"/>
                </a:lnTo>
                <a:moveTo>
                  <a:pt x="6350" y="308610"/>
                </a:moveTo>
                <a:lnTo>
                  <a:pt x="7715249" y="308610"/>
                </a:lnTo>
                <a:moveTo>
                  <a:pt x="12700" y="6350"/>
                </a:moveTo>
                <a:lnTo>
                  <a:pt x="12700" y="857250"/>
                </a:lnTo>
                <a:moveTo>
                  <a:pt x="7708899" y="6350"/>
                </a:moveTo>
                <a:lnTo>
                  <a:pt x="7708899" y="857250"/>
                </a:lnTo>
                <a:moveTo>
                  <a:pt x="6350" y="12700"/>
                </a:moveTo>
                <a:lnTo>
                  <a:pt x="7715249" y="12700"/>
                </a:lnTo>
                <a:moveTo>
                  <a:pt x="6350" y="850900"/>
                </a:moveTo>
                <a:lnTo>
                  <a:pt x="7715249" y="8509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572626" y="2063496"/>
            <a:ext cx="1022985" cy="1954530"/>
          </a:xfrm>
          <a:custGeom>
            <a:avLst/>
            <a:gdLst/>
            <a:ahLst/>
            <a:cxnLst/>
            <a:rect l="l" t="t" r="r" b="b"/>
            <a:pathLst>
              <a:path w="1022985" h="1954530">
                <a:moveTo>
                  <a:pt x="1016000" y="3175"/>
                </a:moveTo>
                <a:lnTo>
                  <a:pt x="1019810" y="441325"/>
                </a:lnTo>
                <a:lnTo>
                  <a:pt x="3175" y="1951355"/>
                </a:lnTo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167246" y="2178432"/>
            <a:ext cx="2847975" cy="1133475"/>
          </a:xfrm>
          <a:custGeom>
            <a:avLst/>
            <a:gdLst/>
            <a:ahLst/>
            <a:cxnLst/>
            <a:rect l="l" t="t" r="r" b="b"/>
            <a:pathLst>
              <a:path w="2847975" h="1133475">
                <a:moveTo>
                  <a:pt x="0" y="1133475"/>
                </a:moveTo>
                <a:lnTo>
                  <a:pt x="0" y="0"/>
                </a:lnTo>
                <a:lnTo>
                  <a:pt x="2847975" y="0"/>
                </a:lnTo>
                <a:lnTo>
                  <a:pt x="2847975" y="1133475"/>
                </a:lnTo>
                <a:lnTo>
                  <a:pt x="0" y="113347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045961" y="2071751"/>
            <a:ext cx="1903095" cy="2114550"/>
          </a:xfrm>
          <a:custGeom>
            <a:avLst/>
            <a:gdLst/>
            <a:ahLst/>
            <a:cxnLst/>
            <a:rect l="l" t="t" r="r" b="b"/>
            <a:pathLst>
              <a:path w="1903095" h="2114550">
                <a:moveTo>
                  <a:pt x="1894205" y="1233805"/>
                </a:moveTo>
                <a:lnTo>
                  <a:pt x="1899920" y="1548130"/>
                </a:lnTo>
                <a:lnTo>
                  <a:pt x="1648459" y="2077085"/>
                </a:lnTo>
                <a:moveTo>
                  <a:pt x="6985" y="3175"/>
                </a:moveTo>
                <a:lnTo>
                  <a:pt x="3175" y="1259205"/>
                </a:lnTo>
                <a:lnTo>
                  <a:pt x="622935" y="2111375"/>
                </a:lnTo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029075" y="2168907"/>
            <a:ext cx="2667000" cy="1133475"/>
          </a:xfrm>
          <a:custGeom>
            <a:avLst/>
            <a:gdLst/>
            <a:ahLst/>
            <a:cxnLst/>
            <a:rect l="l" t="t" r="r" b="b"/>
            <a:pathLst>
              <a:path w="2667000" h="1133475">
                <a:moveTo>
                  <a:pt x="0" y="1133475"/>
                </a:moveTo>
                <a:lnTo>
                  <a:pt x="0" y="0"/>
                </a:lnTo>
                <a:lnTo>
                  <a:pt x="2667000" y="0"/>
                </a:lnTo>
                <a:lnTo>
                  <a:pt x="2667000" y="1133475"/>
                </a:lnTo>
                <a:lnTo>
                  <a:pt x="0" y="113347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665221" y="3136012"/>
            <a:ext cx="4256405" cy="2515235"/>
          </a:xfrm>
          <a:custGeom>
            <a:avLst/>
            <a:gdLst/>
            <a:ahLst/>
            <a:cxnLst/>
            <a:rect l="l" t="t" r="r" b="b"/>
            <a:pathLst>
              <a:path w="4256405" h="2515235">
                <a:moveTo>
                  <a:pt x="3023235" y="150495"/>
                </a:moveTo>
                <a:lnTo>
                  <a:pt x="3037840" y="407670"/>
                </a:lnTo>
                <a:lnTo>
                  <a:pt x="3196590" y="927100"/>
                </a:lnTo>
                <a:moveTo>
                  <a:pt x="3810" y="3175"/>
                </a:moveTo>
                <a:lnTo>
                  <a:pt x="3175" y="284479"/>
                </a:lnTo>
                <a:lnTo>
                  <a:pt x="2644775" y="918210"/>
                </a:lnTo>
                <a:moveTo>
                  <a:pt x="4253230" y="1911350"/>
                </a:moveTo>
                <a:lnTo>
                  <a:pt x="4001135" y="1917065"/>
                </a:lnTo>
                <a:lnTo>
                  <a:pt x="2159635" y="1093470"/>
                </a:lnTo>
                <a:moveTo>
                  <a:pt x="4045585" y="2512060"/>
                </a:moveTo>
                <a:lnTo>
                  <a:pt x="4048760" y="2204720"/>
                </a:lnTo>
                <a:lnTo>
                  <a:pt x="1672589" y="1188720"/>
                </a:lnTo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809875" y="5655061"/>
            <a:ext cx="4572000" cy="1169670"/>
          </a:xfrm>
          <a:custGeom>
            <a:avLst/>
            <a:gdLst/>
            <a:ahLst/>
            <a:cxnLst/>
            <a:rect l="l" t="t" r="r" b="b"/>
            <a:pathLst>
              <a:path w="4572000" h="1169670">
                <a:moveTo>
                  <a:pt x="0" y="1169670"/>
                </a:moveTo>
                <a:lnTo>
                  <a:pt x="0" y="0"/>
                </a:lnTo>
                <a:lnTo>
                  <a:pt x="4572000" y="0"/>
                </a:lnTo>
                <a:lnTo>
                  <a:pt x="4572000" y="1169670"/>
                </a:lnTo>
                <a:lnTo>
                  <a:pt x="0" y="116967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806700" y="4366641"/>
            <a:ext cx="4578350" cy="2460630"/>
          </a:xfrm>
          <a:custGeom>
            <a:avLst/>
            <a:gdLst/>
            <a:ahLst/>
            <a:cxnLst/>
            <a:rect l="l" t="t" r="r" b="b"/>
            <a:pathLst>
              <a:path w="4578350" h="2460630">
                <a:moveTo>
                  <a:pt x="3175" y="2457455"/>
                </a:moveTo>
                <a:lnTo>
                  <a:pt x="4575175" y="2457455"/>
                </a:lnTo>
                <a:lnTo>
                  <a:pt x="4575175" y="1288415"/>
                </a:lnTo>
                <a:lnTo>
                  <a:pt x="3175" y="1288415"/>
                </a:lnTo>
                <a:lnTo>
                  <a:pt x="3175" y="2457455"/>
                </a:lnTo>
                <a:close/>
                <a:moveTo>
                  <a:pt x="3818255" y="1269365"/>
                </a:moveTo>
                <a:lnTo>
                  <a:pt x="3810635" y="828675"/>
                </a:lnTo>
                <a:lnTo>
                  <a:pt x="1978025" y="3175"/>
                </a:lnTo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657350" y="4686046"/>
            <a:ext cx="4890770" cy="1169670"/>
          </a:xfrm>
          <a:custGeom>
            <a:avLst/>
            <a:gdLst/>
            <a:ahLst/>
            <a:cxnLst/>
            <a:rect l="l" t="t" r="r" b="b"/>
            <a:pathLst>
              <a:path w="4890770" h="1169670">
                <a:moveTo>
                  <a:pt x="0" y="1169670"/>
                </a:moveTo>
                <a:lnTo>
                  <a:pt x="0" y="0"/>
                </a:lnTo>
                <a:lnTo>
                  <a:pt x="4890770" y="0"/>
                </a:lnTo>
                <a:lnTo>
                  <a:pt x="4890770" y="1169670"/>
                </a:lnTo>
                <a:lnTo>
                  <a:pt x="0" y="116967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597026" y="4343146"/>
            <a:ext cx="4896485" cy="1478940"/>
          </a:xfrm>
          <a:custGeom>
            <a:avLst/>
            <a:gdLst/>
            <a:ahLst/>
            <a:cxnLst/>
            <a:rect l="l" t="t" r="r" b="b"/>
            <a:pathLst>
              <a:path w="4896485" h="1478940">
                <a:moveTo>
                  <a:pt x="3175" y="1475765"/>
                </a:moveTo>
                <a:lnTo>
                  <a:pt x="4893310" y="1475765"/>
                </a:lnTo>
                <a:lnTo>
                  <a:pt x="4893310" y="336677"/>
                </a:lnTo>
                <a:lnTo>
                  <a:pt x="3175" y="336677"/>
                </a:lnTo>
                <a:lnTo>
                  <a:pt x="3175" y="1475765"/>
                </a:lnTo>
                <a:close/>
                <a:moveTo>
                  <a:pt x="169545" y="345948"/>
                </a:moveTo>
                <a:lnTo>
                  <a:pt x="160655" y="9398"/>
                </a:lnTo>
                <a:lnTo>
                  <a:pt x="2420620" y="3175"/>
                </a:lnTo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44040" y="1472820"/>
            <a:ext cx="147861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Flag Register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257045" y="3764347"/>
            <a:ext cx="21416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15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714549" y="3764347"/>
            <a:ext cx="21416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14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171699" y="3764347"/>
            <a:ext cx="21416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13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628899" y="3764347"/>
            <a:ext cx="21416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12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124580" y="3764347"/>
            <a:ext cx="21416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11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657980" y="3764347"/>
            <a:ext cx="21416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10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243196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9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776850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8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272150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7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729350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6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186550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5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7682231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4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177531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3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634731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2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093708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1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550908" y="3764347"/>
            <a:ext cx="10708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spc="10" dirty="0">
                <a:latin typeface="Verdana"/>
                <a:cs typeface="Verdana"/>
              </a:rPr>
              <a:t>0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106292" y="4274582"/>
            <a:ext cx="235001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13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4641216" y="4274582"/>
            <a:ext cx="225383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DF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197476" y="4274582"/>
            <a:ext cx="15164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endParaRPr sz="13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720462" y="4274582"/>
            <a:ext cx="2077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TF</a:t>
            </a:r>
            <a:endParaRPr sz="13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6212714" y="4274582"/>
            <a:ext cx="21576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SF</a:t>
            </a:r>
            <a:endParaRPr sz="13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6672962" y="4274582"/>
            <a:ext cx="2077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ZF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7619747" y="4274582"/>
            <a:ext cx="225383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AF</a:t>
            </a:r>
            <a:endParaRPr sz="13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8573770" y="4274582"/>
            <a:ext cx="21576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PF</a:t>
            </a:r>
            <a:endParaRPr sz="13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9491473" y="4274582"/>
            <a:ext cx="225383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FFFF"/>
                </a:solidFill>
                <a:latin typeface="Arial"/>
                <a:cs typeface="Arial"/>
              </a:rPr>
              <a:t>CF</a:t>
            </a:r>
            <a:endParaRPr sz="13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>
            <a:off x="1746504" y="4811395"/>
            <a:ext cx="4619152" cy="10133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664462"/>
            <a:r>
              <a:rPr sz="1200" b="1" spc="10" dirty="0">
                <a:latin typeface="Arial"/>
                <a:cs typeface="Arial"/>
              </a:rPr>
              <a:t>Over flow Flag</a:t>
            </a:r>
            <a:endParaRPr sz="1200">
              <a:latin typeface="Arial"/>
              <a:cs typeface="Arial"/>
            </a:endParaRPr>
          </a:p>
          <a:p>
            <a:r>
              <a:rPr sz="1040" spc="10" dirty="0">
                <a:latin typeface="Verdana"/>
                <a:cs typeface="Verdana"/>
              </a:rPr>
              <a:t>This flag is set, if an overflow occurs, i.e, if the result of a signed</a:t>
            </a:r>
            <a:endParaRPr sz="1000">
              <a:latin typeface="Verdana"/>
              <a:cs typeface="Verdana"/>
            </a:endParaRPr>
          </a:p>
          <a:p>
            <a:pPr marL="211836"/>
            <a:r>
              <a:rPr sz="1100" spc="10" dirty="0">
                <a:latin typeface="Verdana"/>
                <a:cs typeface="Verdana"/>
              </a:rPr>
              <a:t>operation is large enough to accommodate in a destination</a:t>
            </a:r>
            <a:endParaRPr sz="1100">
              <a:latin typeface="Verdana"/>
              <a:cs typeface="Verdana"/>
            </a:endParaRPr>
          </a:p>
          <a:p>
            <a:pPr marL="13715"/>
            <a:r>
              <a:rPr sz="1070" spc="10" dirty="0">
                <a:latin typeface="Verdana"/>
                <a:cs typeface="Verdana"/>
              </a:rPr>
              <a:t>register. The result is of more than 7-bits in size in case of 8-bit</a:t>
            </a:r>
            <a:endParaRPr sz="1000">
              <a:latin typeface="Verdana"/>
              <a:cs typeface="Verdana"/>
            </a:endParaRPr>
          </a:p>
          <a:p>
            <a:pPr marL="28955"/>
            <a:r>
              <a:rPr sz="1070" spc="10" dirty="0">
                <a:latin typeface="Verdana"/>
                <a:cs typeface="Verdana"/>
              </a:rPr>
              <a:t>signed operation and more than 15-bits in size in case of 16-bit</a:t>
            </a:r>
            <a:endParaRPr sz="1000">
              <a:latin typeface="Verdana"/>
              <a:cs typeface="Verdana"/>
            </a:endParaRPr>
          </a:p>
          <a:p>
            <a:pPr marL="676960"/>
            <a:r>
              <a:rPr sz="1100" spc="10" dirty="0">
                <a:latin typeface="Verdana"/>
                <a:cs typeface="Verdana"/>
              </a:rPr>
              <a:t>sign operations, then the overflow will be set.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97" name="text 1"/>
          <p:cNvSpPr txBox="1"/>
          <p:nvPr/>
        </p:nvSpPr>
        <p:spPr>
          <a:xfrm>
            <a:off x="4494912" y="5902909"/>
            <a:ext cx="10454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Direction Flag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text 1"/>
          <p:cNvSpPr txBox="1"/>
          <p:nvPr/>
        </p:nvSpPr>
        <p:spPr>
          <a:xfrm>
            <a:off x="2897379" y="6076776"/>
            <a:ext cx="4541949" cy="7694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000" spc="10" dirty="0">
                <a:latin typeface="Verdana"/>
                <a:cs typeface="Verdana"/>
              </a:rPr>
              <a:t>This is used by string manipulation instructions. If this flag bit is ‘0’,</a:t>
            </a:r>
            <a:endParaRPr sz="1000">
              <a:latin typeface="Verdana"/>
              <a:cs typeface="Verdana"/>
            </a:endParaRPr>
          </a:p>
          <a:p>
            <a:r>
              <a:rPr sz="1000" spc="10" dirty="0">
                <a:latin typeface="Verdana"/>
                <a:cs typeface="Verdana"/>
              </a:rPr>
              <a:t>the string is processed beginning from the lowest address to the</a:t>
            </a:r>
            <a:endParaRPr sz="1000">
              <a:latin typeface="Verdana"/>
              <a:cs typeface="Verdana"/>
            </a:endParaRPr>
          </a:p>
          <a:p>
            <a:r>
              <a:rPr sz="1000" spc="10" dirty="0">
                <a:latin typeface="Verdana"/>
                <a:cs typeface="Verdana"/>
              </a:rPr>
              <a:t>highest address, i.e., auto incrementing mode. Otherwise, the string</a:t>
            </a:r>
            <a:endParaRPr sz="1000">
              <a:latin typeface="Verdana"/>
              <a:cs typeface="Verdana"/>
            </a:endParaRPr>
          </a:p>
          <a:p>
            <a:r>
              <a:rPr sz="1000" spc="10" dirty="0">
                <a:latin typeface="Verdana"/>
                <a:cs typeface="Verdana"/>
              </a:rPr>
              <a:t>is processed from the highest address towards the lowest address,</a:t>
            </a:r>
            <a:endParaRPr sz="1000">
              <a:latin typeface="Verdana"/>
              <a:cs typeface="Verdana"/>
            </a:endParaRPr>
          </a:p>
          <a:p>
            <a:r>
              <a:rPr sz="1000" spc="10" dirty="0">
                <a:latin typeface="Verdana"/>
                <a:cs typeface="Verdana"/>
              </a:rPr>
              <a:t>i.e., auto incrementing mode.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1588767" y="2343277"/>
            <a:ext cx="2299970" cy="952500"/>
          </a:xfrm>
          <a:custGeom>
            <a:avLst/>
            <a:gdLst/>
            <a:ahLst/>
            <a:cxnLst/>
            <a:rect l="l" t="t" r="r" b="b"/>
            <a:pathLst>
              <a:path w="2299970" h="952500">
                <a:moveTo>
                  <a:pt x="0" y="952500"/>
                </a:moveTo>
                <a:lnTo>
                  <a:pt x="0" y="0"/>
                </a:lnTo>
                <a:lnTo>
                  <a:pt x="2299970" y="0"/>
                </a:lnTo>
                <a:lnTo>
                  <a:pt x="2299970" y="952500"/>
                </a:lnTo>
                <a:lnTo>
                  <a:pt x="0" y="95250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85592" y="2340102"/>
            <a:ext cx="2306320" cy="958850"/>
          </a:xfrm>
          <a:custGeom>
            <a:avLst/>
            <a:gdLst/>
            <a:ahLst/>
            <a:cxnLst/>
            <a:rect l="l" t="t" r="r" b="b"/>
            <a:pathLst>
              <a:path w="2306320" h="958850">
                <a:moveTo>
                  <a:pt x="3175" y="955675"/>
                </a:moveTo>
                <a:lnTo>
                  <a:pt x="3175" y="3175"/>
                </a:lnTo>
                <a:lnTo>
                  <a:pt x="2303145" y="3175"/>
                </a:lnTo>
                <a:lnTo>
                  <a:pt x="2303145" y="955675"/>
                </a:lnTo>
                <a:lnTo>
                  <a:pt x="3175" y="955675"/>
                </a:lnTo>
                <a:close/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text 1"/>
          <p:cNvSpPr txBox="1"/>
          <p:nvPr/>
        </p:nvSpPr>
        <p:spPr>
          <a:xfrm>
            <a:off x="2346961" y="2375789"/>
            <a:ext cx="7072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Sign Flag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>
            <a:off x="1776985" y="2726310"/>
            <a:ext cx="1927707" cy="5077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99" spc="10" dirty="0">
                <a:latin typeface="Verdana"/>
                <a:cs typeface="Verdana"/>
              </a:rPr>
              <a:t>This flag is set, when the</a:t>
            </a:r>
            <a:endParaRPr sz="800">
              <a:latin typeface="Verdana"/>
              <a:cs typeface="Verdana"/>
            </a:endParaRPr>
          </a:p>
          <a:p>
            <a:pPr marL="480060"/>
            <a:r>
              <a:rPr sz="1200" spc="10" dirty="0">
                <a:latin typeface="Verdana"/>
                <a:cs typeface="Verdana"/>
              </a:rPr>
              <a:t>result of any</a:t>
            </a:r>
            <a:endParaRPr sz="1200">
              <a:latin typeface="Verdana"/>
              <a:cs typeface="Verdana"/>
            </a:endParaRPr>
          </a:p>
          <a:p>
            <a:pPr marL="41147"/>
            <a:r>
              <a:rPr sz="1200" spc="10" dirty="0">
                <a:latin typeface="Verdana"/>
                <a:cs typeface="Verdana"/>
              </a:rPr>
              <a:t>computation is negative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20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820684"/>
            <a:ext cx="3048000" cy="1037317"/>
          </a:xfrm>
          <a:prstGeom prst="rect">
            <a:avLst/>
          </a:prstGeom>
        </p:spPr>
      </p:pic>
      <p:pic>
        <p:nvPicPr>
          <p:cNvPr id="20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625" y="5817508"/>
            <a:ext cx="3054350" cy="1040492"/>
          </a:xfrm>
          <a:prstGeom prst="rect">
            <a:avLst/>
          </a:prstGeom>
        </p:spPr>
      </p:pic>
      <p:sp>
        <p:nvSpPr>
          <p:cNvPr id="101" name="text 1"/>
          <p:cNvSpPr txBox="1"/>
          <p:nvPr/>
        </p:nvSpPr>
        <p:spPr>
          <a:xfrm>
            <a:off x="7659370" y="5912054"/>
            <a:ext cx="2607830" cy="7062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06195"/>
            <a:r>
              <a:rPr sz="1200" b="1" spc="10" dirty="0">
                <a:latin typeface="Arial"/>
                <a:cs typeface="Arial"/>
              </a:rPr>
              <a:t>Interrupt Flag</a:t>
            </a:r>
            <a:endParaRPr sz="1200">
              <a:latin typeface="Arial"/>
              <a:cs typeface="Arial"/>
            </a:endParaRPr>
          </a:p>
          <a:p>
            <a:pPr marL="269747"/>
            <a:r>
              <a:rPr sz="1200" spc="10" dirty="0">
                <a:latin typeface="Verdana"/>
                <a:cs typeface="Verdana"/>
              </a:rPr>
              <a:t>Causes the 8086 to recognize</a:t>
            </a:r>
            <a:endParaRPr sz="1200">
              <a:latin typeface="Verdana"/>
              <a:cs typeface="Verdana"/>
            </a:endParaRPr>
          </a:p>
          <a:p>
            <a:r>
              <a:rPr sz="989" spc="10" dirty="0">
                <a:latin typeface="Verdana"/>
                <a:cs typeface="Verdana"/>
              </a:rPr>
              <a:t>external mask interrupts; clearing IF</a:t>
            </a:r>
            <a:endParaRPr sz="900">
              <a:latin typeface="Verdana"/>
              <a:cs typeface="Verdana"/>
            </a:endParaRPr>
          </a:p>
          <a:p>
            <a:pPr marL="438911"/>
            <a:r>
              <a:rPr sz="1200" spc="10" dirty="0">
                <a:latin typeface="Verdana"/>
                <a:cs typeface="Verdana"/>
              </a:rPr>
              <a:t>disables these interrupts.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912735" y="4678312"/>
            <a:ext cx="2667000" cy="1093470"/>
          </a:xfrm>
          <a:custGeom>
            <a:avLst/>
            <a:gdLst/>
            <a:ahLst/>
            <a:cxnLst/>
            <a:rect l="l" t="t" r="r" b="b"/>
            <a:pathLst>
              <a:path w="2667000" h="1093470">
                <a:moveTo>
                  <a:pt x="0" y="1093470"/>
                </a:moveTo>
                <a:lnTo>
                  <a:pt x="0" y="0"/>
                </a:lnTo>
                <a:lnTo>
                  <a:pt x="2667000" y="0"/>
                </a:lnTo>
                <a:lnTo>
                  <a:pt x="2667000" y="1093470"/>
                </a:lnTo>
                <a:lnTo>
                  <a:pt x="0" y="109347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909560" y="4675137"/>
            <a:ext cx="2673350" cy="1099820"/>
          </a:xfrm>
          <a:custGeom>
            <a:avLst/>
            <a:gdLst/>
            <a:ahLst/>
            <a:cxnLst/>
            <a:rect l="l" t="t" r="r" b="b"/>
            <a:pathLst>
              <a:path w="2673350" h="1099820">
                <a:moveTo>
                  <a:pt x="3175" y="1096645"/>
                </a:moveTo>
                <a:lnTo>
                  <a:pt x="3175" y="3175"/>
                </a:lnTo>
                <a:lnTo>
                  <a:pt x="2670175" y="3175"/>
                </a:lnTo>
                <a:lnTo>
                  <a:pt x="2670175" y="1096645"/>
                </a:lnTo>
                <a:lnTo>
                  <a:pt x="3175" y="1096645"/>
                </a:lnTo>
                <a:close/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text 1"/>
          <p:cNvSpPr txBox="1"/>
          <p:nvPr/>
        </p:nvSpPr>
        <p:spPr>
          <a:xfrm>
            <a:off x="8005318" y="4686427"/>
            <a:ext cx="2525178" cy="1107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41248"/>
            <a:r>
              <a:rPr sz="1200" b="1" spc="10" dirty="0">
                <a:latin typeface="Arial"/>
                <a:cs typeface="Arial"/>
              </a:rPr>
              <a:t>Tarp Flag</a:t>
            </a:r>
            <a:endParaRPr sz="1200">
              <a:latin typeface="Arial"/>
              <a:cs typeface="Arial"/>
            </a:endParaRPr>
          </a:p>
          <a:p>
            <a:r>
              <a:rPr sz="1200" spc="10" dirty="0">
                <a:latin typeface="Verdana"/>
                <a:cs typeface="Verdana"/>
              </a:rPr>
              <a:t>If this flag is set, the processor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enters the single step execution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mode  by  generating  internal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interrupts after the execution of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each instruction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077200" y="838201"/>
            <a:ext cx="2514600" cy="1133475"/>
          </a:xfrm>
          <a:custGeom>
            <a:avLst/>
            <a:gdLst/>
            <a:ahLst/>
            <a:cxnLst/>
            <a:rect l="l" t="t" r="r" b="b"/>
            <a:pathLst>
              <a:path w="2514600" h="1133475">
                <a:moveTo>
                  <a:pt x="0" y="1133475"/>
                </a:moveTo>
                <a:lnTo>
                  <a:pt x="0" y="0"/>
                </a:lnTo>
                <a:lnTo>
                  <a:pt x="2514600" y="0"/>
                </a:lnTo>
                <a:lnTo>
                  <a:pt x="2514600" y="1133475"/>
                </a:lnTo>
                <a:lnTo>
                  <a:pt x="0" y="113347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074025" y="835026"/>
            <a:ext cx="2520950" cy="1139825"/>
          </a:xfrm>
          <a:custGeom>
            <a:avLst/>
            <a:gdLst/>
            <a:ahLst/>
            <a:cxnLst/>
            <a:rect l="l" t="t" r="r" b="b"/>
            <a:pathLst>
              <a:path w="2520950" h="1139825">
                <a:moveTo>
                  <a:pt x="3175" y="1136650"/>
                </a:moveTo>
                <a:lnTo>
                  <a:pt x="3175" y="3175"/>
                </a:lnTo>
                <a:lnTo>
                  <a:pt x="2517775" y="3175"/>
                </a:lnTo>
                <a:lnTo>
                  <a:pt x="2517775" y="1136650"/>
                </a:lnTo>
                <a:lnTo>
                  <a:pt x="3175" y="1136650"/>
                </a:lnTo>
                <a:close/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text 1"/>
          <p:cNvSpPr txBox="1"/>
          <p:nvPr/>
        </p:nvSpPr>
        <p:spPr>
          <a:xfrm>
            <a:off x="8899907" y="869696"/>
            <a:ext cx="7726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Carry Flag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" name="text 1"/>
          <p:cNvSpPr txBox="1"/>
          <p:nvPr/>
        </p:nvSpPr>
        <p:spPr>
          <a:xfrm>
            <a:off x="8169910" y="1218692"/>
            <a:ext cx="2387142" cy="733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This flag is set, when there is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a carry out of MSB in case of</a:t>
            </a:r>
            <a:endParaRPr sz="1200">
              <a:latin typeface="Verdana"/>
              <a:cs typeface="Verdana"/>
            </a:endParaRPr>
          </a:p>
          <a:p>
            <a:r>
              <a:rPr sz="1170" spc="10" dirty="0">
                <a:latin typeface="Verdana"/>
                <a:cs typeface="Verdana"/>
              </a:rPr>
              <a:t>addition or a borrow in case of</a:t>
            </a:r>
            <a:endParaRPr sz="11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subtraction.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648200" y="723520"/>
            <a:ext cx="3200400" cy="1247775"/>
          </a:xfrm>
          <a:custGeom>
            <a:avLst/>
            <a:gdLst/>
            <a:ahLst/>
            <a:cxnLst/>
            <a:rect l="l" t="t" r="r" b="b"/>
            <a:pathLst>
              <a:path w="3200400" h="1247775">
                <a:moveTo>
                  <a:pt x="0" y="1247775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247775"/>
                </a:lnTo>
                <a:lnTo>
                  <a:pt x="0" y="124777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645025" y="720345"/>
            <a:ext cx="3206750" cy="1254125"/>
          </a:xfrm>
          <a:custGeom>
            <a:avLst/>
            <a:gdLst/>
            <a:ahLst/>
            <a:cxnLst/>
            <a:rect l="l" t="t" r="r" b="b"/>
            <a:pathLst>
              <a:path w="3206750" h="1254125">
                <a:moveTo>
                  <a:pt x="3175" y="1250950"/>
                </a:moveTo>
                <a:lnTo>
                  <a:pt x="3175" y="3175"/>
                </a:lnTo>
                <a:lnTo>
                  <a:pt x="3203575" y="3175"/>
                </a:lnTo>
                <a:lnTo>
                  <a:pt x="3203575" y="1250950"/>
                </a:lnTo>
                <a:lnTo>
                  <a:pt x="3175" y="1250950"/>
                </a:lnTo>
                <a:close/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text 1"/>
          <p:cNvSpPr txBox="1"/>
          <p:nvPr/>
        </p:nvSpPr>
        <p:spPr>
          <a:xfrm>
            <a:off x="5404740" y="720344"/>
            <a:ext cx="147796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Auxiliary Carry Flag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6" name="text 1"/>
          <p:cNvSpPr txBox="1"/>
          <p:nvPr/>
        </p:nvSpPr>
        <p:spPr>
          <a:xfrm>
            <a:off x="4740275" y="1070865"/>
            <a:ext cx="3069030" cy="5507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This is set, if there is a carry from the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lowest  nibble,  i.e,  bit  three  during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addition,  or  borrow  for  the  lowest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7" name="text 1"/>
          <p:cNvSpPr txBox="1"/>
          <p:nvPr/>
        </p:nvSpPr>
        <p:spPr>
          <a:xfrm>
            <a:off x="4740276" y="1619504"/>
            <a:ext cx="5299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nibble,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8" name="text 1"/>
          <p:cNvSpPr txBox="1"/>
          <p:nvPr/>
        </p:nvSpPr>
        <p:spPr>
          <a:xfrm>
            <a:off x="4740276" y="1619505"/>
            <a:ext cx="1090727" cy="3678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793546"/>
            <a:r>
              <a:rPr sz="1200" spc="10" dirty="0">
                <a:latin typeface="Verdana"/>
                <a:cs typeface="Verdana"/>
              </a:rPr>
              <a:t>i.e,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subtraction.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9" name="text 1"/>
          <p:cNvSpPr txBox="1"/>
          <p:nvPr/>
        </p:nvSpPr>
        <p:spPr>
          <a:xfrm>
            <a:off x="6054573" y="1619504"/>
            <a:ext cx="2026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bit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0" name="text 1"/>
          <p:cNvSpPr txBox="1"/>
          <p:nvPr/>
        </p:nvSpPr>
        <p:spPr>
          <a:xfrm>
            <a:off x="6529605" y="1619504"/>
            <a:ext cx="4709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three,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1" name="text 1"/>
          <p:cNvSpPr txBox="1"/>
          <p:nvPr/>
        </p:nvSpPr>
        <p:spPr>
          <a:xfrm>
            <a:off x="7265239" y="1619504"/>
            <a:ext cx="5030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during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7159626" y="2175257"/>
            <a:ext cx="2854325" cy="1139825"/>
          </a:xfrm>
          <a:custGeom>
            <a:avLst/>
            <a:gdLst/>
            <a:ahLst/>
            <a:cxnLst/>
            <a:rect l="l" t="t" r="r" b="b"/>
            <a:pathLst>
              <a:path w="2854325" h="1139825">
                <a:moveTo>
                  <a:pt x="3175" y="1136650"/>
                </a:moveTo>
                <a:lnTo>
                  <a:pt x="3175" y="3175"/>
                </a:lnTo>
                <a:lnTo>
                  <a:pt x="2851150" y="3175"/>
                </a:lnTo>
                <a:lnTo>
                  <a:pt x="2851150" y="1136650"/>
                </a:lnTo>
                <a:lnTo>
                  <a:pt x="3175" y="1136650"/>
                </a:lnTo>
                <a:close/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text 1"/>
          <p:cNvSpPr txBox="1"/>
          <p:nvPr/>
        </p:nvSpPr>
        <p:spPr>
          <a:xfrm>
            <a:off x="8127239" y="2211197"/>
            <a:ext cx="8011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Parity Flag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3" name="text 1"/>
          <p:cNvSpPr txBox="1"/>
          <p:nvPr/>
        </p:nvSpPr>
        <p:spPr>
          <a:xfrm>
            <a:off x="7255129" y="2560193"/>
            <a:ext cx="2717750" cy="7336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This flag is set to 1, if the lower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byte of the result contains even</a:t>
            </a:r>
            <a:endParaRPr sz="1200">
              <a:latin typeface="Verdana"/>
              <a:cs typeface="Verdana"/>
            </a:endParaRPr>
          </a:p>
          <a:p>
            <a:r>
              <a:rPr sz="1170" spc="10" dirty="0">
                <a:latin typeface="Verdana"/>
                <a:cs typeface="Verdana"/>
              </a:rPr>
              <a:t>number of 1’s ; for odd number  of</a:t>
            </a:r>
            <a:endParaRPr sz="11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1’s set to zero.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016375" y="2187322"/>
            <a:ext cx="2673350" cy="1139825"/>
          </a:xfrm>
          <a:custGeom>
            <a:avLst/>
            <a:gdLst/>
            <a:ahLst/>
            <a:cxnLst/>
            <a:rect l="l" t="t" r="r" b="b"/>
            <a:pathLst>
              <a:path w="2673350" h="1139825">
                <a:moveTo>
                  <a:pt x="3175" y="1136650"/>
                </a:moveTo>
                <a:lnTo>
                  <a:pt x="3175" y="3175"/>
                </a:lnTo>
                <a:lnTo>
                  <a:pt x="2670175" y="3175"/>
                </a:lnTo>
                <a:lnTo>
                  <a:pt x="2670175" y="1136650"/>
                </a:lnTo>
                <a:lnTo>
                  <a:pt x="3175" y="1136650"/>
                </a:lnTo>
                <a:close/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text 1"/>
          <p:cNvSpPr txBox="1"/>
          <p:nvPr/>
        </p:nvSpPr>
        <p:spPr>
          <a:xfrm>
            <a:off x="4953634" y="2221865"/>
            <a:ext cx="7056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Zero Flag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5" name="text 1"/>
          <p:cNvSpPr txBox="1"/>
          <p:nvPr/>
        </p:nvSpPr>
        <p:spPr>
          <a:xfrm>
            <a:off x="4112387" y="2572386"/>
            <a:ext cx="2537612" cy="7336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This flag is set, if the result of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the computation or comparison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performed by an instruction is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zero</a:t>
            </a:r>
            <a:endParaRPr sz="12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7298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pic>
        <p:nvPicPr>
          <p:cNvPr id="20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745" y="980695"/>
            <a:ext cx="1714500" cy="168592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34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25752" y="1116790"/>
            <a:ext cx="1489190" cy="738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006FC0"/>
                </a:solidFill>
                <a:latin typeface="Arial"/>
                <a:cs typeface="Arial"/>
              </a:rPr>
              <a:t>8086 registers</a:t>
            </a:r>
            <a:endParaRPr sz="1600">
              <a:latin typeface="Arial"/>
              <a:cs typeface="Arial"/>
            </a:endParaRPr>
          </a:p>
          <a:p>
            <a:pPr marL="332231"/>
            <a:r>
              <a:rPr sz="1600" b="1" spc="10" dirty="0">
                <a:solidFill>
                  <a:srgbClr val="006FC0"/>
                </a:solidFill>
                <a:latin typeface="Arial"/>
                <a:cs typeface="Arial"/>
              </a:rPr>
              <a:t>categorized</a:t>
            </a:r>
            <a:endParaRPr sz="1600">
              <a:latin typeface="Arial"/>
              <a:cs typeface="Arial"/>
            </a:endParaRPr>
          </a:p>
          <a:p>
            <a:pPr marL="144780"/>
            <a:r>
              <a:rPr sz="1600" b="1" spc="10" dirty="0">
                <a:solidFill>
                  <a:srgbClr val="006FC0"/>
                </a:solidFill>
                <a:latin typeface="Arial"/>
                <a:cs typeface="Arial"/>
              </a:rPr>
              <a:t>into 4 groups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1799844" y="2966339"/>
            <a:ext cx="826312" cy="309372"/>
          </a:xfrm>
          <a:custGeom>
            <a:avLst/>
            <a:gdLst/>
            <a:ahLst/>
            <a:cxnLst/>
            <a:rect l="l" t="t" r="r" b="b"/>
            <a:pathLst>
              <a:path w="826312" h="309372">
                <a:moveTo>
                  <a:pt x="0" y="309372"/>
                </a:moveTo>
                <a:lnTo>
                  <a:pt x="0" y="0"/>
                </a:lnTo>
                <a:lnTo>
                  <a:pt x="826312" y="0"/>
                </a:lnTo>
                <a:lnTo>
                  <a:pt x="826312" y="309372"/>
                </a:lnTo>
                <a:lnTo>
                  <a:pt x="0" y="30937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0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2966338"/>
            <a:ext cx="826312" cy="252984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1923289" y="3021378"/>
            <a:ext cx="51584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FFFF"/>
                </a:solidFill>
                <a:latin typeface="Arial"/>
                <a:cs typeface="Arial"/>
              </a:rPr>
              <a:t>Sl.No.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2638348" y="2966339"/>
            <a:ext cx="2728214" cy="309372"/>
          </a:xfrm>
          <a:custGeom>
            <a:avLst/>
            <a:gdLst/>
            <a:ahLst/>
            <a:cxnLst/>
            <a:rect l="l" t="t" r="r" b="b"/>
            <a:pathLst>
              <a:path w="2728214" h="309372">
                <a:moveTo>
                  <a:pt x="0" y="30937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309372"/>
                </a:lnTo>
                <a:lnTo>
                  <a:pt x="0" y="30937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0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2966338"/>
            <a:ext cx="2728214" cy="252984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3769107" y="3021378"/>
            <a:ext cx="4085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5378831" y="2966339"/>
            <a:ext cx="1743710" cy="309372"/>
          </a:xfrm>
          <a:custGeom>
            <a:avLst/>
            <a:gdLst/>
            <a:ahLst/>
            <a:cxnLst/>
            <a:rect l="l" t="t" r="r" b="b"/>
            <a:pathLst>
              <a:path w="1743710" h="309372">
                <a:moveTo>
                  <a:pt x="0" y="30937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309372"/>
                </a:lnTo>
                <a:lnTo>
                  <a:pt x="0" y="30937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0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2966338"/>
            <a:ext cx="1743710" cy="25298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5528184" y="3021378"/>
            <a:ext cx="125066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FFFF"/>
                </a:solidFill>
                <a:latin typeface="Arial"/>
                <a:cs typeface="Arial"/>
              </a:rPr>
              <a:t>Register width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7134734" y="2966339"/>
            <a:ext cx="3265043" cy="309372"/>
          </a:xfrm>
          <a:custGeom>
            <a:avLst/>
            <a:gdLst/>
            <a:ahLst/>
            <a:cxnLst/>
            <a:rect l="l" t="t" r="r" b="b"/>
            <a:pathLst>
              <a:path w="3265043" h="309372">
                <a:moveTo>
                  <a:pt x="0" y="30937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309372"/>
                </a:lnTo>
                <a:lnTo>
                  <a:pt x="0" y="30937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09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2966338"/>
            <a:ext cx="3265043" cy="252984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7935215" y="3021378"/>
            <a:ext cx="14343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FFFF"/>
                </a:solidFill>
                <a:latin typeface="Arial"/>
                <a:cs typeface="Arial"/>
              </a:rPr>
              <a:t>Name of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1787652" y="29526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787652" y="29526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799844" y="2952623"/>
            <a:ext cx="826312" cy="12192"/>
          </a:xfrm>
          <a:custGeom>
            <a:avLst/>
            <a:gdLst/>
            <a:ahLst/>
            <a:cxnLst/>
            <a:rect l="l" t="t" r="r" b="b"/>
            <a:pathLst>
              <a:path w="826312" h="12192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626156" y="29526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638348" y="2952623"/>
            <a:ext cx="2728214" cy="12192"/>
          </a:xfrm>
          <a:custGeom>
            <a:avLst/>
            <a:gdLst/>
            <a:ahLst/>
            <a:cxnLst/>
            <a:rect l="l" t="t" r="r" b="b"/>
            <a:pathLst>
              <a:path w="2728214" h="12192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366639" y="29526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378831" y="2952623"/>
            <a:ext cx="1743710" cy="12192"/>
          </a:xfrm>
          <a:custGeom>
            <a:avLst/>
            <a:gdLst/>
            <a:ahLst/>
            <a:cxnLst/>
            <a:rect l="l" t="t" r="r" b="b"/>
            <a:pathLst>
              <a:path w="1743710" h="12192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122542" y="2952623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134734" y="2952623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0399776" y="29526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0399776" y="29526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787652" y="2964814"/>
            <a:ext cx="12192" cy="310896"/>
          </a:xfrm>
          <a:custGeom>
            <a:avLst/>
            <a:gdLst/>
            <a:ahLst/>
            <a:cxnLst/>
            <a:rect l="l" t="t" r="r" b="b"/>
            <a:pathLst>
              <a:path w="12192" h="310896">
                <a:moveTo>
                  <a:pt x="0" y="310897"/>
                </a:moveTo>
                <a:lnTo>
                  <a:pt x="0" y="0"/>
                </a:lnTo>
                <a:lnTo>
                  <a:pt x="12192" y="0"/>
                </a:lnTo>
                <a:lnTo>
                  <a:pt x="12192" y="310897"/>
                </a:lnTo>
                <a:lnTo>
                  <a:pt x="0" y="3108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626156" y="2964814"/>
            <a:ext cx="12192" cy="310896"/>
          </a:xfrm>
          <a:custGeom>
            <a:avLst/>
            <a:gdLst/>
            <a:ahLst/>
            <a:cxnLst/>
            <a:rect l="l" t="t" r="r" b="b"/>
            <a:pathLst>
              <a:path w="12192" h="310896">
                <a:moveTo>
                  <a:pt x="0" y="310897"/>
                </a:moveTo>
                <a:lnTo>
                  <a:pt x="0" y="0"/>
                </a:lnTo>
                <a:lnTo>
                  <a:pt x="12192" y="0"/>
                </a:lnTo>
                <a:lnTo>
                  <a:pt x="12192" y="310897"/>
                </a:lnTo>
                <a:lnTo>
                  <a:pt x="0" y="3108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366639" y="2964814"/>
            <a:ext cx="12192" cy="310896"/>
          </a:xfrm>
          <a:custGeom>
            <a:avLst/>
            <a:gdLst/>
            <a:ahLst/>
            <a:cxnLst/>
            <a:rect l="l" t="t" r="r" b="b"/>
            <a:pathLst>
              <a:path w="12192" h="310896">
                <a:moveTo>
                  <a:pt x="0" y="310897"/>
                </a:moveTo>
                <a:lnTo>
                  <a:pt x="0" y="0"/>
                </a:lnTo>
                <a:lnTo>
                  <a:pt x="12192" y="0"/>
                </a:lnTo>
                <a:lnTo>
                  <a:pt x="12192" y="310897"/>
                </a:lnTo>
                <a:lnTo>
                  <a:pt x="0" y="3108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122542" y="2964814"/>
            <a:ext cx="12191" cy="310896"/>
          </a:xfrm>
          <a:custGeom>
            <a:avLst/>
            <a:gdLst/>
            <a:ahLst/>
            <a:cxnLst/>
            <a:rect l="l" t="t" r="r" b="b"/>
            <a:pathLst>
              <a:path w="12191" h="310896">
                <a:moveTo>
                  <a:pt x="0" y="310897"/>
                </a:moveTo>
                <a:lnTo>
                  <a:pt x="0" y="0"/>
                </a:lnTo>
                <a:lnTo>
                  <a:pt x="12191" y="0"/>
                </a:lnTo>
                <a:lnTo>
                  <a:pt x="12191" y="310897"/>
                </a:lnTo>
                <a:lnTo>
                  <a:pt x="0" y="3108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0399776" y="2964814"/>
            <a:ext cx="12192" cy="310896"/>
          </a:xfrm>
          <a:custGeom>
            <a:avLst/>
            <a:gdLst/>
            <a:ahLst/>
            <a:cxnLst/>
            <a:rect l="l" t="t" r="r" b="b"/>
            <a:pathLst>
              <a:path w="12192" h="310896">
                <a:moveTo>
                  <a:pt x="0" y="310897"/>
                </a:moveTo>
                <a:lnTo>
                  <a:pt x="0" y="0"/>
                </a:lnTo>
                <a:lnTo>
                  <a:pt x="12192" y="0"/>
                </a:lnTo>
                <a:lnTo>
                  <a:pt x="12192" y="310897"/>
                </a:lnTo>
                <a:lnTo>
                  <a:pt x="0" y="3108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799844" y="3313760"/>
            <a:ext cx="826312" cy="949756"/>
          </a:xfrm>
          <a:custGeom>
            <a:avLst/>
            <a:gdLst/>
            <a:ahLst/>
            <a:cxnLst/>
            <a:rect l="l" t="t" r="r" b="b"/>
            <a:pathLst>
              <a:path w="826312" h="949756">
                <a:moveTo>
                  <a:pt x="0" y="949757"/>
                </a:moveTo>
                <a:lnTo>
                  <a:pt x="0" y="0"/>
                </a:lnTo>
                <a:lnTo>
                  <a:pt x="826312" y="0"/>
                </a:lnTo>
                <a:lnTo>
                  <a:pt x="826312" y="949757"/>
                </a:lnTo>
                <a:lnTo>
                  <a:pt x="0" y="949757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0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3313811"/>
            <a:ext cx="826312" cy="240792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54937" y="3356658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2638348" y="3313760"/>
            <a:ext cx="2728214" cy="949756"/>
          </a:xfrm>
          <a:custGeom>
            <a:avLst/>
            <a:gdLst/>
            <a:ahLst/>
            <a:cxnLst/>
            <a:rect l="l" t="t" r="r" b="b"/>
            <a:pathLst>
              <a:path w="2728214" h="949756">
                <a:moveTo>
                  <a:pt x="0" y="949757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949757"/>
                </a:lnTo>
                <a:lnTo>
                  <a:pt x="0" y="949757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3313811"/>
            <a:ext cx="2728214" cy="240792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2729788" y="3356658"/>
            <a:ext cx="215956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General purpose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5378831" y="3313811"/>
            <a:ext cx="1743710" cy="475488"/>
          </a:xfrm>
          <a:custGeom>
            <a:avLst/>
            <a:gdLst/>
            <a:ahLst/>
            <a:cxnLst/>
            <a:rect l="l" t="t" r="r" b="b"/>
            <a:pathLst>
              <a:path w="1743710" h="475488">
                <a:moveTo>
                  <a:pt x="0" y="475488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3313811"/>
            <a:ext cx="1743710" cy="240792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474844" y="3356658"/>
            <a:ext cx="4741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7134734" y="3313811"/>
            <a:ext cx="3265043" cy="475488"/>
          </a:xfrm>
          <a:custGeom>
            <a:avLst/>
            <a:gdLst/>
            <a:ahLst/>
            <a:cxnLst/>
            <a:rect l="l" t="t" r="r" b="b"/>
            <a:pathLst>
              <a:path w="3265043" h="475488">
                <a:moveTo>
                  <a:pt x="0" y="475488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3313811"/>
            <a:ext cx="3265043" cy="240792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7226173" y="3356658"/>
            <a:ext cx="13163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AX, BX, CX, DX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1787652" y="327571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799844" y="3275711"/>
            <a:ext cx="826312" cy="38100"/>
          </a:xfrm>
          <a:custGeom>
            <a:avLst/>
            <a:gdLst/>
            <a:ahLst/>
            <a:cxnLst/>
            <a:rect l="l" t="t" r="r" b="b"/>
            <a:pathLst>
              <a:path w="826312" h="38100">
                <a:moveTo>
                  <a:pt x="0" y="38100"/>
                </a:moveTo>
                <a:lnTo>
                  <a:pt x="0" y="0"/>
                </a:lnTo>
                <a:lnTo>
                  <a:pt x="826312" y="0"/>
                </a:lnTo>
                <a:lnTo>
                  <a:pt x="82631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626156" y="327571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664256" y="3275711"/>
            <a:ext cx="2702306" cy="38100"/>
          </a:xfrm>
          <a:custGeom>
            <a:avLst/>
            <a:gdLst/>
            <a:ahLst/>
            <a:cxnLst/>
            <a:rect l="l" t="t" r="r" b="b"/>
            <a:pathLst>
              <a:path w="2702306" h="38100">
                <a:moveTo>
                  <a:pt x="0" y="38100"/>
                </a:moveTo>
                <a:lnTo>
                  <a:pt x="0" y="0"/>
                </a:lnTo>
                <a:lnTo>
                  <a:pt x="2702306" y="0"/>
                </a:lnTo>
                <a:lnTo>
                  <a:pt x="270230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366639" y="327571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404739" y="3275711"/>
            <a:ext cx="1717802" cy="38100"/>
          </a:xfrm>
          <a:custGeom>
            <a:avLst/>
            <a:gdLst/>
            <a:ahLst/>
            <a:cxnLst/>
            <a:rect l="l" t="t" r="r" b="b"/>
            <a:pathLst>
              <a:path w="1717802" h="38100">
                <a:moveTo>
                  <a:pt x="0" y="38100"/>
                </a:moveTo>
                <a:lnTo>
                  <a:pt x="0" y="0"/>
                </a:lnTo>
                <a:lnTo>
                  <a:pt x="1717802" y="0"/>
                </a:lnTo>
                <a:lnTo>
                  <a:pt x="171780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122541" y="327571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160642" y="3275711"/>
            <a:ext cx="3239135" cy="38100"/>
          </a:xfrm>
          <a:custGeom>
            <a:avLst/>
            <a:gdLst/>
            <a:ahLst/>
            <a:cxnLst/>
            <a:rect l="l" t="t" r="r" b="b"/>
            <a:pathLst>
              <a:path w="3239135" h="38100">
                <a:moveTo>
                  <a:pt x="0" y="38100"/>
                </a:moveTo>
                <a:lnTo>
                  <a:pt x="0" y="0"/>
                </a:lnTo>
                <a:lnTo>
                  <a:pt x="3239135" y="0"/>
                </a:lnTo>
                <a:lnTo>
                  <a:pt x="32391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0399776" y="327571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787652" y="3313811"/>
            <a:ext cx="12192" cy="475488"/>
          </a:xfrm>
          <a:custGeom>
            <a:avLst/>
            <a:gdLst/>
            <a:ahLst/>
            <a:cxnLst/>
            <a:rect l="l" t="t" r="r" b="b"/>
            <a:pathLst>
              <a:path w="12192" h="475488">
                <a:moveTo>
                  <a:pt x="0" y="475488"/>
                </a:moveTo>
                <a:lnTo>
                  <a:pt x="0" y="0"/>
                </a:lnTo>
                <a:lnTo>
                  <a:pt x="12192" y="0"/>
                </a:lnTo>
                <a:lnTo>
                  <a:pt x="12192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626156" y="3313811"/>
            <a:ext cx="12192" cy="475488"/>
          </a:xfrm>
          <a:custGeom>
            <a:avLst/>
            <a:gdLst/>
            <a:ahLst/>
            <a:cxnLst/>
            <a:rect l="l" t="t" r="r" b="b"/>
            <a:pathLst>
              <a:path w="12192" h="475488">
                <a:moveTo>
                  <a:pt x="0" y="475488"/>
                </a:moveTo>
                <a:lnTo>
                  <a:pt x="0" y="0"/>
                </a:lnTo>
                <a:lnTo>
                  <a:pt x="12192" y="0"/>
                </a:lnTo>
                <a:lnTo>
                  <a:pt x="12192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366639" y="3313811"/>
            <a:ext cx="12192" cy="475488"/>
          </a:xfrm>
          <a:custGeom>
            <a:avLst/>
            <a:gdLst/>
            <a:ahLst/>
            <a:cxnLst/>
            <a:rect l="l" t="t" r="r" b="b"/>
            <a:pathLst>
              <a:path w="12192" h="475488">
                <a:moveTo>
                  <a:pt x="0" y="475488"/>
                </a:moveTo>
                <a:lnTo>
                  <a:pt x="0" y="0"/>
                </a:lnTo>
                <a:lnTo>
                  <a:pt x="12192" y="0"/>
                </a:lnTo>
                <a:lnTo>
                  <a:pt x="12192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122542" y="3313811"/>
            <a:ext cx="12191" cy="475488"/>
          </a:xfrm>
          <a:custGeom>
            <a:avLst/>
            <a:gdLst/>
            <a:ahLst/>
            <a:cxnLst/>
            <a:rect l="l" t="t" r="r" b="b"/>
            <a:pathLst>
              <a:path w="12191" h="475488">
                <a:moveTo>
                  <a:pt x="0" y="475488"/>
                </a:moveTo>
                <a:lnTo>
                  <a:pt x="0" y="0"/>
                </a:lnTo>
                <a:lnTo>
                  <a:pt x="12191" y="0"/>
                </a:lnTo>
                <a:lnTo>
                  <a:pt x="12191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0399776" y="3313811"/>
            <a:ext cx="12192" cy="475488"/>
          </a:xfrm>
          <a:custGeom>
            <a:avLst/>
            <a:gdLst/>
            <a:ahLst/>
            <a:cxnLst/>
            <a:rect l="l" t="t" r="r" b="b"/>
            <a:pathLst>
              <a:path w="12192" h="475488">
                <a:moveTo>
                  <a:pt x="0" y="475488"/>
                </a:moveTo>
                <a:lnTo>
                  <a:pt x="0" y="0"/>
                </a:lnTo>
                <a:lnTo>
                  <a:pt x="12192" y="0"/>
                </a:lnTo>
                <a:lnTo>
                  <a:pt x="12192" y="475488"/>
                </a:lnTo>
                <a:lnTo>
                  <a:pt x="0" y="4754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378831" y="3803269"/>
            <a:ext cx="1743710" cy="460248"/>
          </a:xfrm>
          <a:custGeom>
            <a:avLst/>
            <a:gdLst/>
            <a:ahLst/>
            <a:cxnLst/>
            <a:rect l="l" t="t" r="r" b="b"/>
            <a:pathLst>
              <a:path w="1743710" h="460248">
                <a:moveTo>
                  <a:pt x="0" y="460248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60248"/>
                </a:lnTo>
                <a:lnTo>
                  <a:pt x="0" y="460248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3803269"/>
            <a:ext cx="1743710" cy="252984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474843" y="3858308"/>
            <a:ext cx="3735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8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7134734" y="3803269"/>
            <a:ext cx="3265043" cy="460248"/>
          </a:xfrm>
          <a:custGeom>
            <a:avLst/>
            <a:gdLst/>
            <a:ahLst/>
            <a:cxnLst/>
            <a:rect l="l" t="t" r="r" b="b"/>
            <a:pathLst>
              <a:path w="3265043" h="460248">
                <a:moveTo>
                  <a:pt x="0" y="460248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60248"/>
                </a:lnTo>
                <a:lnTo>
                  <a:pt x="0" y="460248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5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3803269"/>
            <a:ext cx="3265043" cy="25298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7226173" y="3858308"/>
            <a:ext cx="272164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AL, AH, BL, BH, CL, CH, DL, DH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1787652" y="3789248"/>
            <a:ext cx="12192" cy="12496"/>
          </a:xfrm>
          <a:custGeom>
            <a:avLst/>
            <a:gdLst/>
            <a:ahLst/>
            <a:cxnLst/>
            <a:rect l="l" t="t" r="r" b="b"/>
            <a:pathLst>
              <a:path w="12192" h="12496">
                <a:moveTo>
                  <a:pt x="0" y="12497"/>
                </a:moveTo>
                <a:lnTo>
                  <a:pt x="0" y="0"/>
                </a:lnTo>
                <a:lnTo>
                  <a:pt x="12192" y="0"/>
                </a:lnTo>
                <a:lnTo>
                  <a:pt x="12192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626156" y="3789248"/>
            <a:ext cx="12192" cy="12496"/>
          </a:xfrm>
          <a:custGeom>
            <a:avLst/>
            <a:gdLst/>
            <a:ahLst/>
            <a:cxnLst/>
            <a:rect l="l" t="t" r="r" b="b"/>
            <a:pathLst>
              <a:path w="12192" h="12496">
                <a:moveTo>
                  <a:pt x="0" y="12497"/>
                </a:moveTo>
                <a:lnTo>
                  <a:pt x="0" y="0"/>
                </a:lnTo>
                <a:lnTo>
                  <a:pt x="12192" y="0"/>
                </a:lnTo>
                <a:lnTo>
                  <a:pt x="12192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366639" y="3789248"/>
            <a:ext cx="12192" cy="12496"/>
          </a:xfrm>
          <a:custGeom>
            <a:avLst/>
            <a:gdLst/>
            <a:ahLst/>
            <a:cxnLst/>
            <a:rect l="l" t="t" r="r" b="b"/>
            <a:pathLst>
              <a:path w="12192" h="12496">
                <a:moveTo>
                  <a:pt x="0" y="12497"/>
                </a:moveTo>
                <a:lnTo>
                  <a:pt x="0" y="0"/>
                </a:lnTo>
                <a:lnTo>
                  <a:pt x="12192" y="0"/>
                </a:lnTo>
                <a:lnTo>
                  <a:pt x="12192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378831" y="3789248"/>
            <a:ext cx="1743710" cy="12496"/>
          </a:xfrm>
          <a:custGeom>
            <a:avLst/>
            <a:gdLst/>
            <a:ahLst/>
            <a:cxnLst/>
            <a:rect l="l" t="t" r="r" b="b"/>
            <a:pathLst>
              <a:path w="1743710" h="12496">
                <a:moveTo>
                  <a:pt x="0" y="12497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122542" y="3789248"/>
            <a:ext cx="12191" cy="12496"/>
          </a:xfrm>
          <a:custGeom>
            <a:avLst/>
            <a:gdLst/>
            <a:ahLst/>
            <a:cxnLst/>
            <a:rect l="l" t="t" r="r" b="b"/>
            <a:pathLst>
              <a:path w="12191" h="12496">
                <a:moveTo>
                  <a:pt x="0" y="12497"/>
                </a:moveTo>
                <a:lnTo>
                  <a:pt x="0" y="0"/>
                </a:lnTo>
                <a:lnTo>
                  <a:pt x="12191" y="0"/>
                </a:lnTo>
                <a:lnTo>
                  <a:pt x="12191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134734" y="3789248"/>
            <a:ext cx="3265043" cy="12496"/>
          </a:xfrm>
          <a:custGeom>
            <a:avLst/>
            <a:gdLst/>
            <a:ahLst/>
            <a:cxnLst/>
            <a:rect l="l" t="t" r="r" b="b"/>
            <a:pathLst>
              <a:path w="3265043" h="12496">
                <a:moveTo>
                  <a:pt x="0" y="12497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0399776" y="3789248"/>
            <a:ext cx="12192" cy="12496"/>
          </a:xfrm>
          <a:custGeom>
            <a:avLst/>
            <a:gdLst/>
            <a:ahLst/>
            <a:cxnLst/>
            <a:rect l="l" t="t" r="r" b="b"/>
            <a:pathLst>
              <a:path w="12192" h="12496">
                <a:moveTo>
                  <a:pt x="0" y="12497"/>
                </a:moveTo>
                <a:lnTo>
                  <a:pt x="0" y="0"/>
                </a:lnTo>
                <a:lnTo>
                  <a:pt x="12192" y="0"/>
                </a:lnTo>
                <a:lnTo>
                  <a:pt x="12192" y="12497"/>
                </a:lnTo>
                <a:lnTo>
                  <a:pt x="0" y="1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787652" y="3801745"/>
            <a:ext cx="12192" cy="461772"/>
          </a:xfrm>
          <a:custGeom>
            <a:avLst/>
            <a:gdLst/>
            <a:ahLst/>
            <a:cxnLst/>
            <a:rect l="l" t="t" r="r" b="b"/>
            <a:pathLst>
              <a:path w="12192" h="461772">
                <a:moveTo>
                  <a:pt x="0" y="461772"/>
                </a:moveTo>
                <a:lnTo>
                  <a:pt x="0" y="0"/>
                </a:lnTo>
                <a:lnTo>
                  <a:pt x="12192" y="0"/>
                </a:lnTo>
                <a:lnTo>
                  <a:pt x="12192" y="461772"/>
                </a:lnTo>
                <a:lnTo>
                  <a:pt x="0" y="4617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626156" y="3801745"/>
            <a:ext cx="12192" cy="461772"/>
          </a:xfrm>
          <a:custGeom>
            <a:avLst/>
            <a:gdLst/>
            <a:ahLst/>
            <a:cxnLst/>
            <a:rect l="l" t="t" r="r" b="b"/>
            <a:pathLst>
              <a:path w="12192" h="461772">
                <a:moveTo>
                  <a:pt x="0" y="461772"/>
                </a:moveTo>
                <a:lnTo>
                  <a:pt x="0" y="0"/>
                </a:lnTo>
                <a:lnTo>
                  <a:pt x="12192" y="0"/>
                </a:lnTo>
                <a:lnTo>
                  <a:pt x="12192" y="461772"/>
                </a:lnTo>
                <a:lnTo>
                  <a:pt x="0" y="4617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366639" y="3801745"/>
            <a:ext cx="12192" cy="461772"/>
          </a:xfrm>
          <a:custGeom>
            <a:avLst/>
            <a:gdLst/>
            <a:ahLst/>
            <a:cxnLst/>
            <a:rect l="l" t="t" r="r" b="b"/>
            <a:pathLst>
              <a:path w="12192" h="461772">
                <a:moveTo>
                  <a:pt x="0" y="461772"/>
                </a:moveTo>
                <a:lnTo>
                  <a:pt x="0" y="0"/>
                </a:lnTo>
                <a:lnTo>
                  <a:pt x="12192" y="0"/>
                </a:lnTo>
                <a:lnTo>
                  <a:pt x="12192" y="461772"/>
                </a:lnTo>
                <a:lnTo>
                  <a:pt x="0" y="4617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122542" y="3801745"/>
            <a:ext cx="12191" cy="461772"/>
          </a:xfrm>
          <a:custGeom>
            <a:avLst/>
            <a:gdLst/>
            <a:ahLst/>
            <a:cxnLst/>
            <a:rect l="l" t="t" r="r" b="b"/>
            <a:pathLst>
              <a:path w="12191" h="461772">
                <a:moveTo>
                  <a:pt x="0" y="461772"/>
                </a:moveTo>
                <a:lnTo>
                  <a:pt x="0" y="0"/>
                </a:lnTo>
                <a:lnTo>
                  <a:pt x="12191" y="0"/>
                </a:lnTo>
                <a:lnTo>
                  <a:pt x="12191" y="461772"/>
                </a:lnTo>
                <a:lnTo>
                  <a:pt x="0" y="4617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0399776" y="3801745"/>
            <a:ext cx="12192" cy="461772"/>
          </a:xfrm>
          <a:custGeom>
            <a:avLst/>
            <a:gdLst/>
            <a:ahLst/>
            <a:cxnLst/>
            <a:rect l="l" t="t" r="r" b="b"/>
            <a:pathLst>
              <a:path w="12192" h="461772">
                <a:moveTo>
                  <a:pt x="0" y="461772"/>
                </a:moveTo>
                <a:lnTo>
                  <a:pt x="0" y="0"/>
                </a:lnTo>
                <a:lnTo>
                  <a:pt x="12192" y="0"/>
                </a:lnTo>
                <a:lnTo>
                  <a:pt x="12192" y="461772"/>
                </a:lnTo>
                <a:lnTo>
                  <a:pt x="0" y="4617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799844" y="4275709"/>
            <a:ext cx="826312" cy="483108"/>
          </a:xfrm>
          <a:custGeom>
            <a:avLst/>
            <a:gdLst/>
            <a:ahLst/>
            <a:cxnLst/>
            <a:rect l="l" t="t" r="r" b="b"/>
            <a:pathLst>
              <a:path w="826312" h="483108">
                <a:moveTo>
                  <a:pt x="0" y="483108"/>
                </a:moveTo>
                <a:lnTo>
                  <a:pt x="0" y="0"/>
                </a:lnTo>
                <a:lnTo>
                  <a:pt x="826312" y="0"/>
                </a:lnTo>
                <a:lnTo>
                  <a:pt x="826312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6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4275709"/>
            <a:ext cx="826312" cy="254508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154937" y="4332272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2638348" y="4275709"/>
            <a:ext cx="2728214" cy="483108"/>
          </a:xfrm>
          <a:custGeom>
            <a:avLst/>
            <a:gdLst/>
            <a:ahLst/>
            <a:cxnLst/>
            <a:rect l="l" t="t" r="r" b="b"/>
            <a:pathLst>
              <a:path w="2728214" h="483108">
                <a:moveTo>
                  <a:pt x="0" y="483108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7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4275709"/>
            <a:ext cx="2728214" cy="254508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729789" y="4332272"/>
            <a:ext cx="13445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Pointer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5378831" y="4275709"/>
            <a:ext cx="1743710" cy="483108"/>
          </a:xfrm>
          <a:custGeom>
            <a:avLst/>
            <a:gdLst/>
            <a:ahLst/>
            <a:cxnLst/>
            <a:rect l="l" t="t" r="r" b="b"/>
            <a:pathLst>
              <a:path w="1743710" h="483108">
                <a:moveTo>
                  <a:pt x="0" y="483108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8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4275709"/>
            <a:ext cx="1743710" cy="254508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474844" y="4332272"/>
            <a:ext cx="4741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7134734" y="4275709"/>
            <a:ext cx="3265043" cy="483108"/>
          </a:xfrm>
          <a:custGeom>
            <a:avLst/>
            <a:gdLst/>
            <a:ahLst/>
            <a:cxnLst/>
            <a:rect l="l" t="t" r="r" b="b"/>
            <a:pathLst>
              <a:path w="3265043" h="483108">
                <a:moveTo>
                  <a:pt x="0" y="483108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4275709"/>
            <a:ext cx="3265043" cy="25450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7226174" y="4332272"/>
            <a:ext cx="57445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SP, BP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1787652" y="42635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799844" y="4263517"/>
            <a:ext cx="826312" cy="12192"/>
          </a:xfrm>
          <a:custGeom>
            <a:avLst/>
            <a:gdLst/>
            <a:ahLst/>
            <a:cxnLst/>
            <a:rect l="l" t="t" r="r" b="b"/>
            <a:pathLst>
              <a:path w="826312" h="12192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626156" y="42635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638348" y="4263517"/>
            <a:ext cx="2728214" cy="12192"/>
          </a:xfrm>
          <a:custGeom>
            <a:avLst/>
            <a:gdLst/>
            <a:ahLst/>
            <a:cxnLst/>
            <a:rect l="l" t="t" r="r" b="b"/>
            <a:pathLst>
              <a:path w="2728214" h="12192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366639" y="42635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378831" y="4263517"/>
            <a:ext cx="1743710" cy="12192"/>
          </a:xfrm>
          <a:custGeom>
            <a:avLst/>
            <a:gdLst/>
            <a:ahLst/>
            <a:cxnLst/>
            <a:rect l="l" t="t" r="r" b="b"/>
            <a:pathLst>
              <a:path w="1743710" h="12192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122542" y="4263517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134734" y="4263517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4"/>
          <p:cNvSpPr/>
          <p:nvPr/>
        </p:nvSpPr>
        <p:spPr>
          <a:xfrm>
            <a:off x="10399776" y="42635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05"/>
          <p:cNvSpPr/>
          <p:nvPr/>
        </p:nvSpPr>
        <p:spPr>
          <a:xfrm>
            <a:off x="1787652" y="4275709"/>
            <a:ext cx="12192" cy="483108"/>
          </a:xfrm>
          <a:custGeom>
            <a:avLst/>
            <a:gdLst/>
            <a:ahLst/>
            <a:cxnLst/>
            <a:rect l="l" t="t" r="r" b="b"/>
            <a:pathLst>
              <a:path w="12192" h="483108">
                <a:moveTo>
                  <a:pt x="0" y="483108"/>
                </a:moveTo>
                <a:lnTo>
                  <a:pt x="0" y="0"/>
                </a:lnTo>
                <a:lnTo>
                  <a:pt x="12192" y="0"/>
                </a:lnTo>
                <a:lnTo>
                  <a:pt x="12192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06"/>
          <p:cNvSpPr/>
          <p:nvPr/>
        </p:nvSpPr>
        <p:spPr>
          <a:xfrm>
            <a:off x="2626156" y="4275709"/>
            <a:ext cx="12192" cy="483108"/>
          </a:xfrm>
          <a:custGeom>
            <a:avLst/>
            <a:gdLst/>
            <a:ahLst/>
            <a:cxnLst/>
            <a:rect l="l" t="t" r="r" b="b"/>
            <a:pathLst>
              <a:path w="12192" h="483108">
                <a:moveTo>
                  <a:pt x="0" y="483108"/>
                </a:moveTo>
                <a:lnTo>
                  <a:pt x="0" y="0"/>
                </a:lnTo>
                <a:lnTo>
                  <a:pt x="12192" y="0"/>
                </a:lnTo>
                <a:lnTo>
                  <a:pt x="12192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07"/>
          <p:cNvSpPr/>
          <p:nvPr/>
        </p:nvSpPr>
        <p:spPr>
          <a:xfrm>
            <a:off x="5366639" y="4275709"/>
            <a:ext cx="12192" cy="483108"/>
          </a:xfrm>
          <a:custGeom>
            <a:avLst/>
            <a:gdLst/>
            <a:ahLst/>
            <a:cxnLst/>
            <a:rect l="l" t="t" r="r" b="b"/>
            <a:pathLst>
              <a:path w="12192" h="483108">
                <a:moveTo>
                  <a:pt x="0" y="483108"/>
                </a:moveTo>
                <a:lnTo>
                  <a:pt x="0" y="0"/>
                </a:lnTo>
                <a:lnTo>
                  <a:pt x="12192" y="0"/>
                </a:lnTo>
                <a:lnTo>
                  <a:pt x="12192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08"/>
          <p:cNvSpPr/>
          <p:nvPr/>
        </p:nvSpPr>
        <p:spPr>
          <a:xfrm>
            <a:off x="7122542" y="4275709"/>
            <a:ext cx="12191" cy="483108"/>
          </a:xfrm>
          <a:custGeom>
            <a:avLst/>
            <a:gdLst/>
            <a:ahLst/>
            <a:cxnLst/>
            <a:rect l="l" t="t" r="r" b="b"/>
            <a:pathLst>
              <a:path w="12191" h="483108">
                <a:moveTo>
                  <a:pt x="0" y="483108"/>
                </a:moveTo>
                <a:lnTo>
                  <a:pt x="0" y="0"/>
                </a:lnTo>
                <a:lnTo>
                  <a:pt x="12191" y="0"/>
                </a:lnTo>
                <a:lnTo>
                  <a:pt x="12191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09"/>
          <p:cNvSpPr/>
          <p:nvPr/>
        </p:nvSpPr>
        <p:spPr>
          <a:xfrm>
            <a:off x="10399776" y="4275709"/>
            <a:ext cx="12192" cy="483108"/>
          </a:xfrm>
          <a:custGeom>
            <a:avLst/>
            <a:gdLst/>
            <a:ahLst/>
            <a:cxnLst/>
            <a:rect l="l" t="t" r="r" b="b"/>
            <a:pathLst>
              <a:path w="12192" h="483108">
                <a:moveTo>
                  <a:pt x="0" y="483108"/>
                </a:moveTo>
                <a:lnTo>
                  <a:pt x="0" y="0"/>
                </a:lnTo>
                <a:lnTo>
                  <a:pt x="12192" y="0"/>
                </a:lnTo>
                <a:lnTo>
                  <a:pt x="12192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10"/>
          <p:cNvSpPr/>
          <p:nvPr/>
        </p:nvSpPr>
        <p:spPr>
          <a:xfrm>
            <a:off x="1799844" y="4772533"/>
            <a:ext cx="826312" cy="483108"/>
          </a:xfrm>
          <a:custGeom>
            <a:avLst/>
            <a:gdLst/>
            <a:ahLst/>
            <a:cxnLst/>
            <a:rect l="l" t="t" r="r" b="b"/>
            <a:pathLst>
              <a:path w="826312" h="483108">
                <a:moveTo>
                  <a:pt x="0" y="483108"/>
                </a:moveTo>
                <a:lnTo>
                  <a:pt x="0" y="0"/>
                </a:lnTo>
                <a:lnTo>
                  <a:pt x="826312" y="0"/>
                </a:lnTo>
                <a:lnTo>
                  <a:pt x="826312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20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4772533"/>
            <a:ext cx="826312" cy="254508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2154937" y="4829096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11"/>
          <p:cNvSpPr/>
          <p:nvPr/>
        </p:nvSpPr>
        <p:spPr>
          <a:xfrm>
            <a:off x="2638348" y="4772533"/>
            <a:ext cx="2728214" cy="483108"/>
          </a:xfrm>
          <a:custGeom>
            <a:avLst/>
            <a:gdLst/>
            <a:ahLst/>
            <a:cxnLst/>
            <a:rect l="l" t="t" r="r" b="b"/>
            <a:pathLst>
              <a:path w="2728214" h="483108">
                <a:moveTo>
                  <a:pt x="0" y="483108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21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4772533"/>
            <a:ext cx="2728214" cy="254508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2729788" y="4829096"/>
            <a:ext cx="11913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Index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212"/>
          <p:cNvSpPr/>
          <p:nvPr/>
        </p:nvSpPr>
        <p:spPr>
          <a:xfrm>
            <a:off x="5378831" y="4772533"/>
            <a:ext cx="1743710" cy="483108"/>
          </a:xfrm>
          <a:custGeom>
            <a:avLst/>
            <a:gdLst/>
            <a:ahLst/>
            <a:cxnLst/>
            <a:rect l="l" t="t" r="r" b="b"/>
            <a:pathLst>
              <a:path w="1743710" h="483108">
                <a:moveTo>
                  <a:pt x="0" y="483108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2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4772533"/>
            <a:ext cx="1743710" cy="254508"/>
          </a:xfrm>
          <a:prstGeom prst="rect">
            <a:avLst/>
          </a:prstGeom>
        </p:spPr>
      </p:pic>
      <p:sp>
        <p:nvSpPr>
          <p:cNvPr id="31" name="text 1"/>
          <p:cNvSpPr txBox="1"/>
          <p:nvPr/>
        </p:nvSpPr>
        <p:spPr>
          <a:xfrm>
            <a:off x="5474844" y="4829096"/>
            <a:ext cx="4741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4" name="object 213"/>
          <p:cNvSpPr/>
          <p:nvPr/>
        </p:nvSpPr>
        <p:spPr>
          <a:xfrm>
            <a:off x="7134734" y="4772533"/>
            <a:ext cx="3265043" cy="483108"/>
          </a:xfrm>
          <a:custGeom>
            <a:avLst/>
            <a:gdLst/>
            <a:ahLst/>
            <a:cxnLst/>
            <a:rect l="l" t="t" r="r" b="b"/>
            <a:pathLst>
              <a:path w="3265043" h="483108">
                <a:moveTo>
                  <a:pt x="0" y="483108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83108"/>
                </a:lnTo>
                <a:lnTo>
                  <a:pt x="0" y="483108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2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4772533"/>
            <a:ext cx="3265043" cy="254508"/>
          </a:xfrm>
          <a:prstGeom prst="rect">
            <a:avLst/>
          </a:prstGeom>
        </p:spPr>
      </p:pic>
      <p:sp>
        <p:nvSpPr>
          <p:cNvPr id="295" name="text 1"/>
          <p:cNvSpPr txBox="1"/>
          <p:nvPr/>
        </p:nvSpPr>
        <p:spPr>
          <a:xfrm>
            <a:off x="7226174" y="4829096"/>
            <a:ext cx="4565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SI, DI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6" name="object 214"/>
          <p:cNvSpPr/>
          <p:nvPr/>
        </p:nvSpPr>
        <p:spPr>
          <a:xfrm>
            <a:off x="1787652" y="47588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15"/>
          <p:cNvSpPr/>
          <p:nvPr/>
        </p:nvSpPr>
        <p:spPr>
          <a:xfrm>
            <a:off x="1799844" y="4758817"/>
            <a:ext cx="826312" cy="12192"/>
          </a:xfrm>
          <a:custGeom>
            <a:avLst/>
            <a:gdLst/>
            <a:ahLst/>
            <a:cxnLst/>
            <a:rect l="l" t="t" r="r" b="b"/>
            <a:pathLst>
              <a:path w="826312" h="12192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16"/>
          <p:cNvSpPr/>
          <p:nvPr/>
        </p:nvSpPr>
        <p:spPr>
          <a:xfrm>
            <a:off x="2626156" y="47588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17"/>
          <p:cNvSpPr/>
          <p:nvPr/>
        </p:nvSpPr>
        <p:spPr>
          <a:xfrm>
            <a:off x="2638348" y="4758817"/>
            <a:ext cx="2728214" cy="12192"/>
          </a:xfrm>
          <a:custGeom>
            <a:avLst/>
            <a:gdLst/>
            <a:ahLst/>
            <a:cxnLst/>
            <a:rect l="l" t="t" r="r" b="b"/>
            <a:pathLst>
              <a:path w="2728214" h="12192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218"/>
          <p:cNvSpPr/>
          <p:nvPr/>
        </p:nvSpPr>
        <p:spPr>
          <a:xfrm>
            <a:off x="5366639" y="47588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219"/>
          <p:cNvSpPr/>
          <p:nvPr/>
        </p:nvSpPr>
        <p:spPr>
          <a:xfrm>
            <a:off x="5378831" y="4758817"/>
            <a:ext cx="1743710" cy="12192"/>
          </a:xfrm>
          <a:custGeom>
            <a:avLst/>
            <a:gdLst/>
            <a:ahLst/>
            <a:cxnLst/>
            <a:rect l="l" t="t" r="r" b="b"/>
            <a:pathLst>
              <a:path w="1743710" h="12192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220"/>
          <p:cNvSpPr/>
          <p:nvPr/>
        </p:nvSpPr>
        <p:spPr>
          <a:xfrm>
            <a:off x="7122542" y="4758817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221"/>
          <p:cNvSpPr/>
          <p:nvPr/>
        </p:nvSpPr>
        <p:spPr>
          <a:xfrm>
            <a:off x="7134734" y="4758817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222"/>
          <p:cNvSpPr/>
          <p:nvPr/>
        </p:nvSpPr>
        <p:spPr>
          <a:xfrm>
            <a:off x="10399776" y="475881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223"/>
          <p:cNvSpPr/>
          <p:nvPr/>
        </p:nvSpPr>
        <p:spPr>
          <a:xfrm>
            <a:off x="1787652" y="4771009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626156" y="4771009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5366639" y="4771009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122542" y="4771009"/>
            <a:ext cx="12191" cy="484632"/>
          </a:xfrm>
          <a:custGeom>
            <a:avLst/>
            <a:gdLst/>
            <a:ahLst/>
            <a:cxnLst/>
            <a:rect l="l" t="t" r="r" b="b"/>
            <a:pathLst>
              <a:path w="12191" h="484632">
                <a:moveTo>
                  <a:pt x="0" y="484632"/>
                </a:moveTo>
                <a:lnTo>
                  <a:pt x="0" y="0"/>
                </a:lnTo>
                <a:lnTo>
                  <a:pt x="12191" y="0"/>
                </a:lnTo>
                <a:lnTo>
                  <a:pt x="12191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0399776" y="4771009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799844" y="5269382"/>
            <a:ext cx="826312" cy="483412"/>
          </a:xfrm>
          <a:custGeom>
            <a:avLst/>
            <a:gdLst/>
            <a:ahLst/>
            <a:cxnLst/>
            <a:rect l="l" t="t" r="r" b="b"/>
            <a:pathLst>
              <a:path w="826312" h="483412">
                <a:moveTo>
                  <a:pt x="0" y="483413"/>
                </a:moveTo>
                <a:lnTo>
                  <a:pt x="0" y="0"/>
                </a:lnTo>
                <a:lnTo>
                  <a:pt x="826312" y="0"/>
                </a:lnTo>
                <a:lnTo>
                  <a:pt x="826312" y="483413"/>
                </a:lnTo>
                <a:lnTo>
                  <a:pt x="0" y="483413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06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5269434"/>
            <a:ext cx="826312" cy="253289"/>
          </a:xfrm>
          <a:prstGeom prst="rect">
            <a:avLst/>
          </a:prstGeom>
        </p:spPr>
      </p:pic>
      <p:sp>
        <p:nvSpPr>
          <p:cNvPr id="307" name="text 1"/>
          <p:cNvSpPr txBox="1"/>
          <p:nvPr/>
        </p:nvSpPr>
        <p:spPr>
          <a:xfrm>
            <a:off x="2154937" y="5324777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2638348" y="5269382"/>
            <a:ext cx="2728214" cy="483412"/>
          </a:xfrm>
          <a:custGeom>
            <a:avLst/>
            <a:gdLst/>
            <a:ahLst/>
            <a:cxnLst/>
            <a:rect l="l" t="t" r="r" b="b"/>
            <a:pathLst>
              <a:path w="2728214" h="483412">
                <a:moveTo>
                  <a:pt x="0" y="483413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483413"/>
                </a:lnTo>
                <a:lnTo>
                  <a:pt x="0" y="483413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08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5269434"/>
            <a:ext cx="2728214" cy="253289"/>
          </a:xfrm>
          <a:prstGeom prst="rect">
            <a:avLst/>
          </a:prstGeom>
        </p:spPr>
      </p:pic>
      <p:sp>
        <p:nvSpPr>
          <p:cNvPr id="309" name="text 1"/>
          <p:cNvSpPr txBox="1"/>
          <p:nvPr/>
        </p:nvSpPr>
        <p:spPr>
          <a:xfrm>
            <a:off x="2729789" y="5324777"/>
            <a:ext cx="161454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 Pointer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5378831" y="5269382"/>
            <a:ext cx="1743710" cy="483412"/>
          </a:xfrm>
          <a:custGeom>
            <a:avLst/>
            <a:gdLst/>
            <a:ahLst/>
            <a:cxnLst/>
            <a:rect l="l" t="t" r="r" b="b"/>
            <a:pathLst>
              <a:path w="1743710" h="483412">
                <a:moveTo>
                  <a:pt x="0" y="483413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83413"/>
                </a:lnTo>
                <a:lnTo>
                  <a:pt x="0" y="483413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0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5269434"/>
            <a:ext cx="1743710" cy="253289"/>
          </a:xfrm>
          <a:prstGeom prst="rect">
            <a:avLst/>
          </a:prstGeom>
        </p:spPr>
      </p:pic>
      <p:sp>
        <p:nvSpPr>
          <p:cNvPr id="311" name="text 1"/>
          <p:cNvSpPr txBox="1"/>
          <p:nvPr/>
        </p:nvSpPr>
        <p:spPr>
          <a:xfrm>
            <a:off x="5474844" y="5324777"/>
            <a:ext cx="4741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7134734" y="5269382"/>
            <a:ext cx="3265043" cy="483412"/>
          </a:xfrm>
          <a:custGeom>
            <a:avLst/>
            <a:gdLst/>
            <a:ahLst/>
            <a:cxnLst/>
            <a:rect l="l" t="t" r="r" b="b"/>
            <a:pathLst>
              <a:path w="3265043" h="483412">
                <a:moveTo>
                  <a:pt x="0" y="483413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83413"/>
                </a:lnTo>
                <a:lnTo>
                  <a:pt x="0" y="483413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2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5269434"/>
            <a:ext cx="3265043" cy="253289"/>
          </a:xfrm>
          <a:prstGeom prst="rect">
            <a:avLst/>
          </a:prstGeom>
        </p:spPr>
      </p:pic>
      <p:sp>
        <p:nvSpPr>
          <p:cNvPr id="313" name="text 1"/>
          <p:cNvSpPr txBox="1"/>
          <p:nvPr/>
        </p:nvSpPr>
        <p:spPr>
          <a:xfrm>
            <a:off x="7226174" y="5324777"/>
            <a:ext cx="1724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IP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1787652" y="525564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799844" y="5255641"/>
            <a:ext cx="826312" cy="12192"/>
          </a:xfrm>
          <a:custGeom>
            <a:avLst/>
            <a:gdLst/>
            <a:ahLst/>
            <a:cxnLst/>
            <a:rect l="l" t="t" r="r" b="b"/>
            <a:pathLst>
              <a:path w="826312" h="12192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626156" y="525564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638348" y="5255641"/>
            <a:ext cx="2728214" cy="12192"/>
          </a:xfrm>
          <a:custGeom>
            <a:avLst/>
            <a:gdLst/>
            <a:ahLst/>
            <a:cxnLst/>
            <a:rect l="l" t="t" r="r" b="b"/>
            <a:pathLst>
              <a:path w="2728214" h="12192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5366639" y="525564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378831" y="5255641"/>
            <a:ext cx="1743710" cy="12192"/>
          </a:xfrm>
          <a:custGeom>
            <a:avLst/>
            <a:gdLst/>
            <a:ahLst/>
            <a:cxnLst/>
            <a:rect l="l" t="t" r="r" b="b"/>
            <a:pathLst>
              <a:path w="1743710" h="12192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122542" y="5255641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134734" y="5255641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0399776" y="525564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787652" y="5267858"/>
            <a:ext cx="12192" cy="484936"/>
          </a:xfrm>
          <a:custGeom>
            <a:avLst/>
            <a:gdLst/>
            <a:ahLst/>
            <a:cxnLst/>
            <a:rect l="l" t="t" r="r" b="b"/>
            <a:pathLst>
              <a:path w="12192" h="484936">
                <a:moveTo>
                  <a:pt x="0" y="484937"/>
                </a:moveTo>
                <a:lnTo>
                  <a:pt x="0" y="0"/>
                </a:lnTo>
                <a:lnTo>
                  <a:pt x="12192" y="0"/>
                </a:lnTo>
                <a:lnTo>
                  <a:pt x="12192" y="484937"/>
                </a:lnTo>
                <a:lnTo>
                  <a:pt x="0" y="484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626156" y="5267858"/>
            <a:ext cx="12192" cy="484936"/>
          </a:xfrm>
          <a:custGeom>
            <a:avLst/>
            <a:gdLst/>
            <a:ahLst/>
            <a:cxnLst/>
            <a:rect l="l" t="t" r="r" b="b"/>
            <a:pathLst>
              <a:path w="12192" h="484936">
                <a:moveTo>
                  <a:pt x="0" y="484937"/>
                </a:moveTo>
                <a:lnTo>
                  <a:pt x="0" y="0"/>
                </a:lnTo>
                <a:lnTo>
                  <a:pt x="12192" y="0"/>
                </a:lnTo>
                <a:lnTo>
                  <a:pt x="12192" y="484937"/>
                </a:lnTo>
                <a:lnTo>
                  <a:pt x="0" y="484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366639" y="5267858"/>
            <a:ext cx="12192" cy="484936"/>
          </a:xfrm>
          <a:custGeom>
            <a:avLst/>
            <a:gdLst/>
            <a:ahLst/>
            <a:cxnLst/>
            <a:rect l="l" t="t" r="r" b="b"/>
            <a:pathLst>
              <a:path w="12192" h="484936">
                <a:moveTo>
                  <a:pt x="0" y="484937"/>
                </a:moveTo>
                <a:lnTo>
                  <a:pt x="0" y="0"/>
                </a:lnTo>
                <a:lnTo>
                  <a:pt x="12192" y="0"/>
                </a:lnTo>
                <a:lnTo>
                  <a:pt x="12192" y="484937"/>
                </a:lnTo>
                <a:lnTo>
                  <a:pt x="0" y="484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122542" y="5267858"/>
            <a:ext cx="12191" cy="484936"/>
          </a:xfrm>
          <a:custGeom>
            <a:avLst/>
            <a:gdLst/>
            <a:ahLst/>
            <a:cxnLst/>
            <a:rect l="l" t="t" r="r" b="b"/>
            <a:pathLst>
              <a:path w="12191" h="484936">
                <a:moveTo>
                  <a:pt x="0" y="484937"/>
                </a:moveTo>
                <a:lnTo>
                  <a:pt x="0" y="0"/>
                </a:lnTo>
                <a:lnTo>
                  <a:pt x="12191" y="0"/>
                </a:lnTo>
                <a:lnTo>
                  <a:pt x="12191" y="484937"/>
                </a:lnTo>
                <a:lnTo>
                  <a:pt x="0" y="484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0399776" y="5267858"/>
            <a:ext cx="12192" cy="484936"/>
          </a:xfrm>
          <a:custGeom>
            <a:avLst/>
            <a:gdLst/>
            <a:ahLst/>
            <a:cxnLst/>
            <a:rect l="l" t="t" r="r" b="b"/>
            <a:pathLst>
              <a:path w="12192" h="484936">
                <a:moveTo>
                  <a:pt x="0" y="484937"/>
                </a:moveTo>
                <a:lnTo>
                  <a:pt x="0" y="0"/>
                </a:lnTo>
                <a:lnTo>
                  <a:pt x="12192" y="0"/>
                </a:lnTo>
                <a:lnTo>
                  <a:pt x="12192" y="484937"/>
                </a:lnTo>
                <a:lnTo>
                  <a:pt x="0" y="484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799844" y="5764987"/>
            <a:ext cx="826312" cy="484632"/>
          </a:xfrm>
          <a:custGeom>
            <a:avLst/>
            <a:gdLst/>
            <a:ahLst/>
            <a:cxnLst/>
            <a:rect l="l" t="t" r="r" b="b"/>
            <a:pathLst>
              <a:path w="826312" h="484632">
                <a:moveTo>
                  <a:pt x="0" y="484632"/>
                </a:moveTo>
                <a:lnTo>
                  <a:pt x="0" y="0"/>
                </a:lnTo>
                <a:lnTo>
                  <a:pt x="826312" y="0"/>
                </a:lnTo>
                <a:lnTo>
                  <a:pt x="82631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4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5764987"/>
            <a:ext cx="826312" cy="256032"/>
          </a:xfrm>
          <a:prstGeom prst="rect">
            <a:avLst/>
          </a:prstGeom>
        </p:spPr>
      </p:pic>
      <p:sp>
        <p:nvSpPr>
          <p:cNvPr id="315" name="text 1"/>
          <p:cNvSpPr txBox="1"/>
          <p:nvPr/>
        </p:nvSpPr>
        <p:spPr>
          <a:xfrm>
            <a:off x="2154937" y="5821550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2638348" y="5764987"/>
            <a:ext cx="2728214" cy="484632"/>
          </a:xfrm>
          <a:custGeom>
            <a:avLst/>
            <a:gdLst/>
            <a:ahLst/>
            <a:cxnLst/>
            <a:rect l="l" t="t" r="r" b="b"/>
            <a:pathLst>
              <a:path w="2728214" h="484632">
                <a:moveTo>
                  <a:pt x="0" y="48463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6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5764987"/>
            <a:ext cx="2728214" cy="256032"/>
          </a:xfrm>
          <a:prstGeom prst="rect">
            <a:avLst/>
          </a:prstGeom>
        </p:spPr>
      </p:pic>
      <p:sp>
        <p:nvSpPr>
          <p:cNvPr id="317" name="text 1"/>
          <p:cNvSpPr txBox="1"/>
          <p:nvPr/>
        </p:nvSpPr>
        <p:spPr>
          <a:xfrm>
            <a:off x="2729789" y="5821550"/>
            <a:ext cx="14840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Segment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5378831" y="5764987"/>
            <a:ext cx="1743710" cy="484632"/>
          </a:xfrm>
          <a:custGeom>
            <a:avLst/>
            <a:gdLst/>
            <a:ahLst/>
            <a:cxnLst/>
            <a:rect l="l" t="t" r="r" b="b"/>
            <a:pathLst>
              <a:path w="1743710" h="484632">
                <a:moveTo>
                  <a:pt x="0" y="48463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8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5764987"/>
            <a:ext cx="1743710" cy="256032"/>
          </a:xfrm>
          <a:prstGeom prst="rect">
            <a:avLst/>
          </a:prstGeom>
        </p:spPr>
      </p:pic>
      <p:sp>
        <p:nvSpPr>
          <p:cNvPr id="319" name="text 1"/>
          <p:cNvSpPr txBox="1"/>
          <p:nvPr/>
        </p:nvSpPr>
        <p:spPr>
          <a:xfrm>
            <a:off x="5474844" y="5821550"/>
            <a:ext cx="4741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7134734" y="5764987"/>
            <a:ext cx="3265043" cy="484632"/>
          </a:xfrm>
          <a:custGeom>
            <a:avLst/>
            <a:gdLst/>
            <a:ahLst/>
            <a:cxnLst/>
            <a:rect l="l" t="t" r="r" b="b"/>
            <a:pathLst>
              <a:path w="3265043" h="484632">
                <a:moveTo>
                  <a:pt x="0" y="48463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CE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8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5764987"/>
            <a:ext cx="3265043" cy="256032"/>
          </a:xfrm>
          <a:prstGeom prst="rect">
            <a:avLst/>
          </a:prstGeom>
        </p:spPr>
      </p:pic>
      <p:sp>
        <p:nvSpPr>
          <p:cNvPr id="129" name="text 1"/>
          <p:cNvSpPr txBox="1"/>
          <p:nvPr/>
        </p:nvSpPr>
        <p:spPr>
          <a:xfrm>
            <a:off x="7226173" y="5821550"/>
            <a:ext cx="129715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CS, DS, SS, 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1787652" y="575279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799844" y="5752795"/>
            <a:ext cx="826312" cy="12192"/>
          </a:xfrm>
          <a:custGeom>
            <a:avLst/>
            <a:gdLst/>
            <a:ahLst/>
            <a:cxnLst/>
            <a:rect l="l" t="t" r="r" b="b"/>
            <a:pathLst>
              <a:path w="826312" h="12192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626156" y="575279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638348" y="5752795"/>
            <a:ext cx="2728214" cy="12192"/>
          </a:xfrm>
          <a:custGeom>
            <a:avLst/>
            <a:gdLst/>
            <a:ahLst/>
            <a:cxnLst/>
            <a:rect l="l" t="t" r="r" b="b"/>
            <a:pathLst>
              <a:path w="2728214" h="12192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366639" y="575279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378831" y="5752795"/>
            <a:ext cx="1743710" cy="12192"/>
          </a:xfrm>
          <a:custGeom>
            <a:avLst/>
            <a:gdLst/>
            <a:ahLst/>
            <a:cxnLst/>
            <a:rect l="l" t="t" r="r" b="b"/>
            <a:pathLst>
              <a:path w="1743710" h="12192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122542" y="5752795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134734" y="5752795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399776" y="575279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787652" y="5764987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626156" y="5764987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366639" y="5764987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122542" y="5764987"/>
            <a:ext cx="12191" cy="484632"/>
          </a:xfrm>
          <a:custGeom>
            <a:avLst/>
            <a:gdLst/>
            <a:ahLst/>
            <a:cxnLst/>
            <a:rect l="l" t="t" r="r" b="b"/>
            <a:pathLst>
              <a:path w="12191" h="484632">
                <a:moveTo>
                  <a:pt x="0" y="484632"/>
                </a:moveTo>
                <a:lnTo>
                  <a:pt x="0" y="0"/>
                </a:lnTo>
                <a:lnTo>
                  <a:pt x="12191" y="0"/>
                </a:lnTo>
                <a:lnTo>
                  <a:pt x="12191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0399776" y="5764987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799844" y="6261811"/>
            <a:ext cx="826312" cy="484632"/>
          </a:xfrm>
          <a:custGeom>
            <a:avLst/>
            <a:gdLst/>
            <a:ahLst/>
            <a:cxnLst/>
            <a:rect l="l" t="t" r="r" b="b"/>
            <a:pathLst>
              <a:path w="826312" h="484632">
                <a:moveTo>
                  <a:pt x="0" y="484632"/>
                </a:moveTo>
                <a:lnTo>
                  <a:pt x="0" y="0"/>
                </a:lnTo>
                <a:lnTo>
                  <a:pt x="826312" y="0"/>
                </a:lnTo>
                <a:lnTo>
                  <a:pt x="82631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30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4" y="6261811"/>
            <a:ext cx="826312" cy="256032"/>
          </a:xfrm>
          <a:prstGeom prst="rect">
            <a:avLst/>
          </a:prstGeom>
        </p:spPr>
      </p:pic>
      <p:sp>
        <p:nvSpPr>
          <p:cNvPr id="131" name="text 1"/>
          <p:cNvSpPr txBox="1"/>
          <p:nvPr/>
        </p:nvSpPr>
        <p:spPr>
          <a:xfrm>
            <a:off x="2154937" y="6318374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2638348" y="6261811"/>
            <a:ext cx="2728214" cy="484632"/>
          </a:xfrm>
          <a:custGeom>
            <a:avLst/>
            <a:gdLst/>
            <a:ahLst/>
            <a:cxnLst/>
            <a:rect l="l" t="t" r="r" b="b"/>
            <a:pathLst>
              <a:path w="2728214" h="484632">
                <a:moveTo>
                  <a:pt x="0" y="48463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32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48" y="6261811"/>
            <a:ext cx="2728214" cy="256032"/>
          </a:xfrm>
          <a:prstGeom prst="rect">
            <a:avLst/>
          </a:prstGeom>
        </p:spPr>
      </p:pic>
      <p:sp>
        <p:nvSpPr>
          <p:cNvPr id="133" name="text 1"/>
          <p:cNvSpPr txBox="1"/>
          <p:nvPr/>
        </p:nvSpPr>
        <p:spPr>
          <a:xfrm>
            <a:off x="2729788" y="6318374"/>
            <a:ext cx="95859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Flag (PSW)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5378831" y="6261811"/>
            <a:ext cx="1743710" cy="484632"/>
          </a:xfrm>
          <a:custGeom>
            <a:avLst/>
            <a:gdLst/>
            <a:ahLst/>
            <a:cxnLst/>
            <a:rect l="l" t="t" r="r" b="b"/>
            <a:pathLst>
              <a:path w="1743710" h="484632">
                <a:moveTo>
                  <a:pt x="0" y="48463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34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31" y="6261811"/>
            <a:ext cx="1743710" cy="256032"/>
          </a:xfrm>
          <a:prstGeom prst="rect">
            <a:avLst/>
          </a:prstGeom>
        </p:spPr>
      </p:pic>
      <p:sp>
        <p:nvSpPr>
          <p:cNvPr id="135" name="text 1"/>
          <p:cNvSpPr txBox="1"/>
          <p:nvPr/>
        </p:nvSpPr>
        <p:spPr>
          <a:xfrm>
            <a:off x="5474844" y="6318374"/>
            <a:ext cx="4741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 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7134734" y="6261811"/>
            <a:ext cx="3265043" cy="484632"/>
          </a:xfrm>
          <a:custGeom>
            <a:avLst/>
            <a:gdLst/>
            <a:ahLst/>
            <a:cxnLst/>
            <a:rect l="l" t="t" r="r" b="b"/>
            <a:pathLst>
              <a:path w="3265043" h="484632">
                <a:moveTo>
                  <a:pt x="0" y="48463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BDD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36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34" y="6261811"/>
            <a:ext cx="3265043" cy="256032"/>
          </a:xfrm>
          <a:prstGeom prst="rect">
            <a:avLst/>
          </a:prstGeom>
        </p:spPr>
      </p:pic>
      <p:sp>
        <p:nvSpPr>
          <p:cNvPr id="137" name="text 1"/>
          <p:cNvSpPr txBox="1"/>
          <p:nvPr/>
        </p:nvSpPr>
        <p:spPr>
          <a:xfrm>
            <a:off x="7226174" y="6318374"/>
            <a:ext cx="10906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Flag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1787652" y="624962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799844" y="6249620"/>
            <a:ext cx="826312" cy="12191"/>
          </a:xfrm>
          <a:custGeom>
            <a:avLst/>
            <a:gdLst/>
            <a:ahLst/>
            <a:cxnLst/>
            <a:rect l="l" t="t" r="r" b="b"/>
            <a:pathLst>
              <a:path w="826312" h="12191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626156" y="624962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638348" y="6249620"/>
            <a:ext cx="2728214" cy="12191"/>
          </a:xfrm>
          <a:custGeom>
            <a:avLst/>
            <a:gdLst/>
            <a:ahLst/>
            <a:cxnLst/>
            <a:rect l="l" t="t" r="r" b="b"/>
            <a:pathLst>
              <a:path w="2728214" h="12191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366639" y="624962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5378831" y="6249620"/>
            <a:ext cx="1743710" cy="12191"/>
          </a:xfrm>
          <a:custGeom>
            <a:avLst/>
            <a:gdLst/>
            <a:ahLst/>
            <a:cxnLst/>
            <a:rect l="l" t="t" r="r" b="b"/>
            <a:pathLst>
              <a:path w="1743710" h="12191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7122542" y="6249620"/>
            <a:ext cx="12191" cy="12191"/>
          </a:xfrm>
          <a:custGeom>
            <a:avLst/>
            <a:gdLst/>
            <a:ahLst/>
            <a:cxnLst/>
            <a:rect l="l" t="t" r="r" b="b"/>
            <a:pathLst>
              <a:path w="12191" h="12191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134734" y="6249620"/>
            <a:ext cx="3265043" cy="12191"/>
          </a:xfrm>
          <a:custGeom>
            <a:avLst/>
            <a:gdLst/>
            <a:ahLst/>
            <a:cxnLst/>
            <a:rect l="l" t="t" r="r" b="b"/>
            <a:pathLst>
              <a:path w="3265043" h="12191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10399776" y="624962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1787652" y="6261811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1787652" y="674644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1787652" y="674644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1799844" y="6746443"/>
            <a:ext cx="826312" cy="12192"/>
          </a:xfrm>
          <a:custGeom>
            <a:avLst/>
            <a:gdLst/>
            <a:ahLst/>
            <a:cxnLst/>
            <a:rect l="l" t="t" r="r" b="b"/>
            <a:pathLst>
              <a:path w="826312" h="12192">
                <a:moveTo>
                  <a:pt x="0" y="12192"/>
                </a:moveTo>
                <a:lnTo>
                  <a:pt x="0" y="0"/>
                </a:lnTo>
                <a:lnTo>
                  <a:pt x="826312" y="0"/>
                </a:lnTo>
                <a:lnTo>
                  <a:pt x="8263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626156" y="6261811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626156" y="674644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638348" y="6746443"/>
            <a:ext cx="2728214" cy="12192"/>
          </a:xfrm>
          <a:custGeom>
            <a:avLst/>
            <a:gdLst/>
            <a:ahLst/>
            <a:cxnLst/>
            <a:rect l="l" t="t" r="r" b="b"/>
            <a:pathLst>
              <a:path w="2728214" h="12192">
                <a:moveTo>
                  <a:pt x="0" y="12192"/>
                </a:moveTo>
                <a:lnTo>
                  <a:pt x="0" y="0"/>
                </a:lnTo>
                <a:lnTo>
                  <a:pt x="2728215" y="0"/>
                </a:lnTo>
                <a:lnTo>
                  <a:pt x="272821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366639" y="6261811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366639" y="674644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378831" y="6746443"/>
            <a:ext cx="1743710" cy="12192"/>
          </a:xfrm>
          <a:custGeom>
            <a:avLst/>
            <a:gdLst/>
            <a:ahLst/>
            <a:cxnLst/>
            <a:rect l="l" t="t" r="r" b="b"/>
            <a:pathLst>
              <a:path w="1743710" h="12192">
                <a:moveTo>
                  <a:pt x="0" y="12192"/>
                </a:moveTo>
                <a:lnTo>
                  <a:pt x="0" y="0"/>
                </a:lnTo>
                <a:lnTo>
                  <a:pt x="1743710" y="0"/>
                </a:lnTo>
                <a:lnTo>
                  <a:pt x="174371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122542" y="6261811"/>
            <a:ext cx="12191" cy="484632"/>
          </a:xfrm>
          <a:custGeom>
            <a:avLst/>
            <a:gdLst/>
            <a:ahLst/>
            <a:cxnLst/>
            <a:rect l="l" t="t" r="r" b="b"/>
            <a:pathLst>
              <a:path w="12191" h="484632">
                <a:moveTo>
                  <a:pt x="0" y="484632"/>
                </a:moveTo>
                <a:lnTo>
                  <a:pt x="0" y="0"/>
                </a:lnTo>
                <a:lnTo>
                  <a:pt x="12191" y="0"/>
                </a:lnTo>
                <a:lnTo>
                  <a:pt x="12191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7122542" y="6746443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1" y="0"/>
                </a:lnTo>
                <a:lnTo>
                  <a:pt x="12191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7134734" y="6746443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399776" y="6261811"/>
            <a:ext cx="12192" cy="484632"/>
          </a:xfrm>
          <a:custGeom>
            <a:avLst/>
            <a:gdLst/>
            <a:ahLst/>
            <a:cxnLst/>
            <a:rect l="l" t="t" r="r" b="b"/>
            <a:pathLst>
              <a:path w="12192" h="484632">
                <a:moveTo>
                  <a:pt x="0" y="484632"/>
                </a:moveTo>
                <a:lnTo>
                  <a:pt x="0" y="0"/>
                </a:lnTo>
                <a:lnTo>
                  <a:pt x="12192" y="0"/>
                </a:lnTo>
                <a:lnTo>
                  <a:pt x="12192" y="484632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0399776" y="674644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0399776" y="674644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553143" y="1159574"/>
            <a:ext cx="9525" cy="1228725"/>
          </a:xfrm>
          <a:custGeom>
            <a:avLst/>
            <a:gdLst/>
            <a:ahLst/>
            <a:cxnLst/>
            <a:rect l="l" t="t" r="r" b="b"/>
            <a:pathLst>
              <a:path w="9525" h="1228725">
                <a:moveTo>
                  <a:pt x="4762" y="4763"/>
                </a:moveTo>
                <a:lnTo>
                  <a:pt x="4762" y="122396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text 1"/>
          <p:cNvSpPr txBox="1"/>
          <p:nvPr/>
        </p:nvSpPr>
        <p:spPr>
          <a:xfrm>
            <a:off x="5645531" y="1292035"/>
            <a:ext cx="972382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15   14   13   12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139" name="text 1"/>
          <p:cNvSpPr txBox="1"/>
          <p:nvPr/>
        </p:nvSpPr>
        <p:spPr>
          <a:xfrm>
            <a:off x="6866510" y="1292035"/>
            <a:ext cx="15004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11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0" name="text 1"/>
          <p:cNvSpPr txBox="1"/>
          <p:nvPr/>
        </p:nvSpPr>
        <p:spPr>
          <a:xfrm>
            <a:off x="7215506" y="1292035"/>
            <a:ext cx="15004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10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1" name="text 1"/>
          <p:cNvSpPr txBox="1"/>
          <p:nvPr/>
        </p:nvSpPr>
        <p:spPr>
          <a:xfrm>
            <a:off x="7599935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9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2" name="text 1"/>
          <p:cNvSpPr txBox="1"/>
          <p:nvPr/>
        </p:nvSpPr>
        <p:spPr>
          <a:xfrm>
            <a:off x="7948931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8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3" name="text 1"/>
          <p:cNvSpPr txBox="1"/>
          <p:nvPr/>
        </p:nvSpPr>
        <p:spPr>
          <a:xfrm>
            <a:off x="8272019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7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4" name="text 1"/>
          <p:cNvSpPr txBox="1"/>
          <p:nvPr/>
        </p:nvSpPr>
        <p:spPr>
          <a:xfrm>
            <a:off x="8570723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6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5" name="text 1"/>
          <p:cNvSpPr txBox="1"/>
          <p:nvPr/>
        </p:nvSpPr>
        <p:spPr>
          <a:xfrm>
            <a:off x="8870951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5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6" name="text 1"/>
          <p:cNvSpPr txBox="1"/>
          <p:nvPr/>
        </p:nvSpPr>
        <p:spPr>
          <a:xfrm>
            <a:off x="9192769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4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7" name="text 1"/>
          <p:cNvSpPr txBox="1"/>
          <p:nvPr/>
        </p:nvSpPr>
        <p:spPr>
          <a:xfrm>
            <a:off x="9518905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3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8" name="text 1"/>
          <p:cNvSpPr txBox="1"/>
          <p:nvPr/>
        </p:nvSpPr>
        <p:spPr>
          <a:xfrm>
            <a:off x="9817608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2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29" name="text 1"/>
          <p:cNvSpPr txBox="1"/>
          <p:nvPr/>
        </p:nvSpPr>
        <p:spPr>
          <a:xfrm>
            <a:off x="10114789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1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330" name="text 1"/>
          <p:cNvSpPr txBox="1"/>
          <p:nvPr/>
        </p:nvSpPr>
        <p:spPr>
          <a:xfrm>
            <a:off x="10413493" y="1292035"/>
            <a:ext cx="7502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spc="10" dirty="0">
                <a:latin typeface="Verdana"/>
                <a:cs typeface="Verdana"/>
              </a:rPr>
              <a:t>0</a:t>
            </a:r>
            <a:endParaRPr sz="900">
              <a:latin typeface="Verdana"/>
              <a:cs typeface="Verdana"/>
            </a:endParaRPr>
          </a:p>
        </p:txBody>
      </p:sp>
      <p:pic>
        <p:nvPicPr>
          <p:cNvPr id="331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139" y="1289558"/>
            <a:ext cx="5036184" cy="608076"/>
          </a:xfrm>
          <a:prstGeom prst="rect">
            <a:avLst/>
          </a:prstGeom>
        </p:spPr>
      </p:pic>
      <p:pic>
        <p:nvPicPr>
          <p:cNvPr id="332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289" y="1516634"/>
            <a:ext cx="286512" cy="381000"/>
          </a:xfrm>
          <a:prstGeom prst="rect">
            <a:avLst/>
          </a:prstGeom>
        </p:spPr>
      </p:pic>
      <p:pic>
        <p:nvPicPr>
          <p:cNvPr id="333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289" y="1516634"/>
            <a:ext cx="286512" cy="204216"/>
          </a:xfrm>
          <a:prstGeom prst="rect">
            <a:avLst/>
          </a:prstGeom>
        </p:spPr>
      </p:pic>
      <p:pic>
        <p:nvPicPr>
          <p:cNvPr id="334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93" y="1516634"/>
            <a:ext cx="284988" cy="381000"/>
          </a:xfrm>
          <a:prstGeom prst="rect">
            <a:avLst/>
          </a:prstGeom>
        </p:spPr>
      </p:pic>
      <p:pic>
        <p:nvPicPr>
          <p:cNvPr id="335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93" y="1516634"/>
            <a:ext cx="284988" cy="204216"/>
          </a:xfrm>
          <a:prstGeom prst="rect">
            <a:avLst/>
          </a:prstGeom>
        </p:spPr>
      </p:pic>
      <p:pic>
        <p:nvPicPr>
          <p:cNvPr id="336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697" y="1516634"/>
            <a:ext cx="284988" cy="381000"/>
          </a:xfrm>
          <a:prstGeom prst="rect">
            <a:avLst/>
          </a:prstGeom>
        </p:spPr>
      </p:pic>
      <p:pic>
        <p:nvPicPr>
          <p:cNvPr id="337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697" y="1516634"/>
            <a:ext cx="284988" cy="204216"/>
          </a:xfrm>
          <a:prstGeom prst="rect">
            <a:avLst/>
          </a:prstGeom>
        </p:spPr>
      </p:pic>
      <p:pic>
        <p:nvPicPr>
          <p:cNvPr id="338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401" y="1516634"/>
            <a:ext cx="333756" cy="381000"/>
          </a:xfrm>
          <a:prstGeom prst="rect">
            <a:avLst/>
          </a:prstGeom>
        </p:spPr>
      </p:pic>
      <p:pic>
        <p:nvPicPr>
          <p:cNvPr id="339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401" y="1516634"/>
            <a:ext cx="333756" cy="128016"/>
          </a:xfrm>
          <a:prstGeom prst="rect">
            <a:avLst/>
          </a:prstGeom>
        </p:spPr>
      </p:pic>
      <p:pic>
        <p:nvPicPr>
          <p:cNvPr id="340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401" y="1644650"/>
            <a:ext cx="333756" cy="140208"/>
          </a:xfrm>
          <a:prstGeom prst="rect">
            <a:avLst/>
          </a:prstGeom>
        </p:spPr>
      </p:pic>
      <p:sp>
        <p:nvSpPr>
          <p:cNvPr id="341" name="text 1"/>
          <p:cNvSpPr txBox="1"/>
          <p:nvPr/>
        </p:nvSpPr>
        <p:spPr>
          <a:xfrm>
            <a:off x="6854318" y="1655509"/>
            <a:ext cx="162865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2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874" y="1516634"/>
            <a:ext cx="335585" cy="381000"/>
          </a:xfrm>
          <a:prstGeom prst="rect">
            <a:avLst/>
          </a:prstGeom>
        </p:spPr>
      </p:pic>
      <p:pic>
        <p:nvPicPr>
          <p:cNvPr id="343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874" y="1516634"/>
            <a:ext cx="335585" cy="128016"/>
          </a:xfrm>
          <a:prstGeom prst="rect">
            <a:avLst/>
          </a:prstGeom>
        </p:spPr>
      </p:pic>
      <p:pic>
        <p:nvPicPr>
          <p:cNvPr id="344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874" y="1644650"/>
            <a:ext cx="335585" cy="140208"/>
          </a:xfrm>
          <a:prstGeom prst="rect">
            <a:avLst/>
          </a:prstGeom>
        </p:spPr>
      </p:pic>
      <p:sp>
        <p:nvSpPr>
          <p:cNvPr id="345" name="text 1"/>
          <p:cNvSpPr txBox="1"/>
          <p:nvPr/>
        </p:nvSpPr>
        <p:spPr>
          <a:xfrm>
            <a:off x="7203314" y="1655509"/>
            <a:ext cx="156453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DF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46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726" y="1516634"/>
            <a:ext cx="335280" cy="381000"/>
          </a:xfrm>
          <a:prstGeom prst="rect">
            <a:avLst/>
          </a:prstGeom>
        </p:spPr>
      </p:pic>
      <p:pic>
        <p:nvPicPr>
          <p:cNvPr id="347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726" y="1516634"/>
            <a:ext cx="335280" cy="128016"/>
          </a:xfrm>
          <a:prstGeom prst="rect">
            <a:avLst/>
          </a:prstGeom>
        </p:spPr>
      </p:pic>
      <p:pic>
        <p:nvPicPr>
          <p:cNvPr id="348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726" y="1644650"/>
            <a:ext cx="335280" cy="140208"/>
          </a:xfrm>
          <a:prstGeom prst="rect">
            <a:avLst/>
          </a:prstGeom>
        </p:spPr>
      </p:pic>
      <p:sp>
        <p:nvSpPr>
          <p:cNvPr id="349" name="text 1"/>
          <p:cNvSpPr txBox="1"/>
          <p:nvPr/>
        </p:nvSpPr>
        <p:spPr>
          <a:xfrm>
            <a:off x="7567931" y="1655509"/>
            <a:ext cx="105157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50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198" y="1516634"/>
            <a:ext cx="335280" cy="381000"/>
          </a:xfrm>
          <a:prstGeom prst="rect">
            <a:avLst/>
          </a:prstGeom>
        </p:spPr>
      </p:pic>
      <p:pic>
        <p:nvPicPr>
          <p:cNvPr id="351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198" y="1516634"/>
            <a:ext cx="335280" cy="128016"/>
          </a:xfrm>
          <a:prstGeom prst="rect">
            <a:avLst/>
          </a:prstGeom>
        </p:spPr>
      </p:pic>
      <p:pic>
        <p:nvPicPr>
          <p:cNvPr id="352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198" y="1644650"/>
            <a:ext cx="335280" cy="140208"/>
          </a:xfrm>
          <a:prstGeom prst="rect">
            <a:avLst/>
          </a:prstGeom>
        </p:spPr>
      </p:pic>
      <p:sp>
        <p:nvSpPr>
          <p:cNvPr id="353" name="text 1"/>
          <p:cNvSpPr txBox="1"/>
          <p:nvPr/>
        </p:nvSpPr>
        <p:spPr>
          <a:xfrm>
            <a:off x="7909307" y="1655509"/>
            <a:ext cx="143629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TF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54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93" y="1516634"/>
            <a:ext cx="284988" cy="381000"/>
          </a:xfrm>
          <a:prstGeom prst="rect">
            <a:avLst/>
          </a:prstGeom>
        </p:spPr>
      </p:pic>
      <p:pic>
        <p:nvPicPr>
          <p:cNvPr id="355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93" y="1516634"/>
            <a:ext cx="284988" cy="128016"/>
          </a:xfrm>
          <a:prstGeom prst="rect">
            <a:avLst/>
          </a:prstGeom>
        </p:spPr>
      </p:pic>
      <p:pic>
        <p:nvPicPr>
          <p:cNvPr id="356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93" y="1644650"/>
            <a:ext cx="284988" cy="140208"/>
          </a:xfrm>
          <a:prstGeom prst="rect">
            <a:avLst/>
          </a:prstGeom>
        </p:spPr>
      </p:pic>
      <p:sp>
        <p:nvSpPr>
          <p:cNvPr id="357" name="text 1"/>
          <p:cNvSpPr txBox="1"/>
          <p:nvPr/>
        </p:nvSpPr>
        <p:spPr>
          <a:xfrm>
            <a:off x="8230870" y="1655509"/>
            <a:ext cx="15004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SF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58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898" y="1516634"/>
            <a:ext cx="284988" cy="381000"/>
          </a:xfrm>
          <a:prstGeom prst="rect">
            <a:avLst/>
          </a:prstGeom>
        </p:spPr>
      </p:pic>
      <p:pic>
        <p:nvPicPr>
          <p:cNvPr id="359" name="Image"/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898" y="1516634"/>
            <a:ext cx="284988" cy="128016"/>
          </a:xfrm>
          <a:prstGeom prst="rect">
            <a:avLst/>
          </a:prstGeom>
        </p:spPr>
      </p:pic>
      <p:pic>
        <p:nvPicPr>
          <p:cNvPr id="360" name="Image"/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898" y="1644650"/>
            <a:ext cx="284988" cy="140208"/>
          </a:xfrm>
          <a:prstGeom prst="rect">
            <a:avLst/>
          </a:prstGeom>
        </p:spPr>
      </p:pic>
      <p:sp>
        <p:nvSpPr>
          <p:cNvPr id="361" name="text 1"/>
          <p:cNvSpPr txBox="1"/>
          <p:nvPr/>
        </p:nvSpPr>
        <p:spPr>
          <a:xfrm>
            <a:off x="8531099" y="1655509"/>
            <a:ext cx="143629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ZF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62" name="Image"/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603" y="1516634"/>
            <a:ext cx="285293" cy="381000"/>
          </a:xfrm>
          <a:prstGeom prst="rect">
            <a:avLst/>
          </a:prstGeom>
        </p:spPr>
      </p:pic>
      <p:pic>
        <p:nvPicPr>
          <p:cNvPr id="363" name="Image"/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603" y="1516634"/>
            <a:ext cx="285293" cy="204216"/>
          </a:xfrm>
          <a:prstGeom prst="rect">
            <a:avLst/>
          </a:prstGeom>
        </p:spPr>
      </p:pic>
      <p:pic>
        <p:nvPicPr>
          <p:cNvPr id="364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036" y="1516634"/>
            <a:ext cx="335280" cy="381000"/>
          </a:xfrm>
          <a:prstGeom prst="rect">
            <a:avLst/>
          </a:prstGeom>
        </p:spPr>
      </p:pic>
      <p:pic>
        <p:nvPicPr>
          <p:cNvPr id="365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036" y="1516634"/>
            <a:ext cx="335280" cy="128016"/>
          </a:xfrm>
          <a:prstGeom prst="rect">
            <a:avLst/>
          </a:prstGeom>
        </p:spPr>
      </p:pic>
      <p:pic>
        <p:nvPicPr>
          <p:cNvPr id="366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036" y="1644650"/>
            <a:ext cx="335280" cy="140208"/>
          </a:xfrm>
          <a:prstGeom prst="rect">
            <a:avLst/>
          </a:prstGeom>
        </p:spPr>
      </p:pic>
      <p:sp>
        <p:nvSpPr>
          <p:cNvPr id="367" name="text 1"/>
          <p:cNvSpPr txBox="1"/>
          <p:nvPr/>
        </p:nvSpPr>
        <p:spPr>
          <a:xfrm>
            <a:off x="9148573" y="1655509"/>
            <a:ext cx="156453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AF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68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031" y="1516634"/>
            <a:ext cx="284988" cy="381000"/>
          </a:xfrm>
          <a:prstGeom prst="rect">
            <a:avLst/>
          </a:prstGeom>
        </p:spPr>
      </p:pic>
      <p:pic>
        <p:nvPicPr>
          <p:cNvPr id="369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031" y="1516634"/>
            <a:ext cx="284988" cy="204216"/>
          </a:xfrm>
          <a:prstGeom prst="rect">
            <a:avLst/>
          </a:prstGeom>
        </p:spPr>
      </p:pic>
      <p:pic>
        <p:nvPicPr>
          <p:cNvPr id="370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736" y="1516634"/>
            <a:ext cx="284988" cy="381000"/>
          </a:xfrm>
          <a:prstGeom prst="rect">
            <a:avLst/>
          </a:prstGeom>
        </p:spPr>
      </p:pic>
      <p:pic>
        <p:nvPicPr>
          <p:cNvPr id="371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736" y="1516634"/>
            <a:ext cx="284988" cy="128016"/>
          </a:xfrm>
          <a:prstGeom prst="rect">
            <a:avLst/>
          </a:prstGeom>
        </p:spPr>
      </p:pic>
      <p:pic>
        <p:nvPicPr>
          <p:cNvPr id="372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736" y="1644650"/>
            <a:ext cx="284988" cy="140208"/>
          </a:xfrm>
          <a:prstGeom prst="rect">
            <a:avLst/>
          </a:prstGeom>
        </p:spPr>
      </p:pic>
      <p:sp>
        <p:nvSpPr>
          <p:cNvPr id="373" name="text 1"/>
          <p:cNvSpPr txBox="1"/>
          <p:nvPr/>
        </p:nvSpPr>
        <p:spPr>
          <a:xfrm>
            <a:off x="9776461" y="1655509"/>
            <a:ext cx="150041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PF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74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916" y="1516634"/>
            <a:ext cx="286512" cy="381000"/>
          </a:xfrm>
          <a:prstGeom prst="rect">
            <a:avLst/>
          </a:prstGeom>
        </p:spPr>
      </p:pic>
      <p:pic>
        <p:nvPicPr>
          <p:cNvPr id="375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916" y="1516634"/>
            <a:ext cx="286512" cy="204216"/>
          </a:xfrm>
          <a:prstGeom prst="rect">
            <a:avLst/>
          </a:prstGeom>
        </p:spPr>
      </p:pic>
      <p:pic>
        <p:nvPicPr>
          <p:cNvPr id="376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20" y="1516634"/>
            <a:ext cx="286512" cy="381000"/>
          </a:xfrm>
          <a:prstGeom prst="rect">
            <a:avLst/>
          </a:prstGeom>
        </p:spPr>
      </p:pic>
      <p:pic>
        <p:nvPicPr>
          <p:cNvPr id="377" name="Image"/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20" y="1516634"/>
            <a:ext cx="286512" cy="128016"/>
          </a:xfrm>
          <a:prstGeom prst="rect">
            <a:avLst/>
          </a:prstGeom>
        </p:spPr>
      </p:pic>
      <p:pic>
        <p:nvPicPr>
          <p:cNvPr id="378" name="Image"/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20" y="1644650"/>
            <a:ext cx="286512" cy="140208"/>
          </a:xfrm>
          <a:prstGeom prst="rect">
            <a:avLst/>
          </a:prstGeom>
        </p:spPr>
      </p:pic>
      <p:sp>
        <p:nvSpPr>
          <p:cNvPr id="379" name="text 1"/>
          <p:cNvSpPr txBox="1"/>
          <p:nvPr/>
        </p:nvSpPr>
        <p:spPr>
          <a:xfrm>
            <a:off x="10372345" y="1655509"/>
            <a:ext cx="156453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solidFill>
                  <a:srgbClr val="FFFFFF"/>
                </a:solidFill>
                <a:latin typeface="Arial"/>
                <a:cs typeface="Arial"/>
              </a:rPr>
              <a:t>CF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80" name="Image"/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139" y="1504443"/>
            <a:ext cx="5036184" cy="40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4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35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721729" y="232617"/>
            <a:ext cx="3208892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latin typeface="Arial"/>
                <a:cs typeface="Arial"/>
              </a:rPr>
              <a:t>Registers and Special Functions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7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92" y="920750"/>
            <a:ext cx="1010716" cy="309372"/>
          </a:xfrm>
          <a:prstGeom prst="rect">
            <a:avLst/>
          </a:prstGeom>
        </p:spPr>
      </p:pic>
      <p:pic>
        <p:nvPicPr>
          <p:cNvPr id="27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92" y="920750"/>
            <a:ext cx="1010716" cy="220980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2031492" y="971804"/>
            <a:ext cx="6242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Register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8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920750"/>
            <a:ext cx="2986151" cy="309372"/>
          </a:xfrm>
          <a:prstGeom prst="rect">
            <a:avLst/>
          </a:prstGeom>
        </p:spPr>
      </p:pic>
      <p:pic>
        <p:nvPicPr>
          <p:cNvPr id="28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920750"/>
            <a:ext cx="2986151" cy="22098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3493262" y="971804"/>
            <a:ext cx="156292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Name of the Register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8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920750"/>
            <a:ext cx="4533011" cy="309372"/>
          </a:xfrm>
          <a:prstGeom prst="rect">
            <a:avLst/>
          </a:prstGeom>
        </p:spPr>
      </p:pic>
      <p:pic>
        <p:nvPicPr>
          <p:cNvPr id="283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920750"/>
            <a:ext cx="4533011" cy="220980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7471919" y="971804"/>
            <a:ext cx="12548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Special Function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8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907034"/>
            <a:ext cx="8581644" cy="91440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252473" y="1311069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8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1268222"/>
            <a:ext cx="2986151" cy="553212"/>
          </a:xfrm>
          <a:prstGeom prst="rect">
            <a:avLst/>
          </a:prstGeom>
        </p:spPr>
      </p:pic>
      <p:pic>
        <p:nvPicPr>
          <p:cNvPr id="28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1268222"/>
            <a:ext cx="2986151" cy="240792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993391" y="1311069"/>
            <a:ext cx="163705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16-bit Accumulator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87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1268222"/>
            <a:ext cx="4533011" cy="553212"/>
          </a:xfrm>
          <a:prstGeom prst="rect">
            <a:avLst/>
          </a:prstGeom>
        </p:spPr>
      </p:pic>
      <p:pic>
        <p:nvPicPr>
          <p:cNvPr id="28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1268222"/>
            <a:ext cx="4533011" cy="20878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5993257" y="1307084"/>
            <a:ext cx="35028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Stores the 16-bit results of arithmetic and logic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8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1477010"/>
            <a:ext cx="4533011" cy="182880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993258" y="1489964"/>
            <a:ext cx="79989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90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230123"/>
            <a:ext cx="8581644" cy="1125093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2263141" y="1888665"/>
            <a:ext cx="2414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91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1833702"/>
            <a:ext cx="2986151" cy="521512"/>
          </a:xfrm>
          <a:prstGeom prst="rect">
            <a:avLst/>
          </a:prstGeom>
        </p:spPr>
      </p:pic>
      <p:pic>
        <p:nvPicPr>
          <p:cNvPr id="292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1833626"/>
            <a:ext cx="2986151" cy="254508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993391" y="1888665"/>
            <a:ext cx="15363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8-bit Accumulator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93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1833702"/>
            <a:ext cx="4533011" cy="521512"/>
          </a:xfrm>
          <a:prstGeom prst="rect">
            <a:avLst/>
          </a:prstGeom>
        </p:spPr>
      </p:pic>
      <p:pic>
        <p:nvPicPr>
          <p:cNvPr id="294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1833626"/>
            <a:ext cx="4533011" cy="22250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993258" y="1884680"/>
            <a:ext cx="34166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Stores the 8-bit results of arithmetic and logic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95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2056130"/>
            <a:ext cx="4533011" cy="182880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993258" y="2069084"/>
            <a:ext cx="79989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96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821435"/>
            <a:ext cx="8581644" cy="1143381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253997" y="2423970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97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2367407"/>
            <a:ext cx="2986151" cy="597408"/>
          </a:xfrm>
          <a:prstGeom prst="rect">
            <a:avLst/>
          </a:prstGeom>
        </p:spPr>
      </p:pic>
      <p:pic>
        <p:nvPicPr>
          <p:cNvPr id="298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2367407"/>
            <a:ext cx="2986151" cy="254508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2993391" y="2423970"/>
            <a:ext cx="115159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Base register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99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2367407"/>
            <a:ext cx="4533011" cy="597408"/>
          </a:xfrm>
          <a:prstGeom prst="rect">
            <a:avLst/>
          </a:prstGeom>
        </p:spPr>
      </p:pic>
      <p:pic>
        <p:nvPicPr>
          <p:cNvPr id="300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2367407"/>
            <a:ext cx="4533011" cy="22250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5993257" y="2418461"/>
            <a:ext cx="37151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base value in base addressing mode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01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2589912"/>
            <a:ext cx="4533011" cy="182879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5993258" y="2602865"/>
            <a:ext cx="17245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to access memory data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02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2355215"/>
            <a:ext cx="8581644" cy="121920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2257045" y="3033570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03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2977007"/>
            <a:ext cx="2986151" cy="597408"/>
          </a:xfrm>
          <a:prstGeom prst="rect">
            <a:avLst/>
          </a:prstGeom>
        </p:spPr>
      </p:pic>
      <p:pic>
        <p:nvPicPr>
          <p:cNvPr id="30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2977007"/>
            <a:ext cx="2986151" cy="254508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2993390" y="3033570"/>
            <a:ext cx="130035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Count Register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05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2977007"/>
            <a:ext cx="4533011" cy="597408"/>
          </a:xfrm>
          <a:prstGeom prst="rect">
            <a:avLst/>
          </a:prstGeom>
        </p:spPr>
      </p:pic>
      <p:pic>
        <p:nvPicPr>
          <p:cNvPr id="306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2977007"/>
            <a:ext cx="4533011" cy="222504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5993257" y="3028061"/>
            <a:ext cx="351557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the count value in SHIFT, ROTATE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07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3199512"/>
            <a:ext cx="4533011" cy="182879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5993258" y="3212465"/>
            <a:ext cx="17041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and LOOP instructions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08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2964814"/>
            <a:ext cx="8581644" cy="1219454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2247901" y="3643424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09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3586556"/>
            <a:ext cx="2986151" cy="597712"/>
          </a:xfrm>
          <a:prstGeom prst="rect">
            <a:avLst/>
          </a:prstGeom>
        </p:spPr>
      </p:pic>
      <p:pic>
        <p:nvPicPr>
          <p:cNvPr id="310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3586556"/>
            <a:ext cx="2986151" cy="254812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2993391" y="3643424"/>
            <a:ext cx="11708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 Register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11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3586556"/>
            <a:ext cx="4533011" cy="597712"/>
          </a:xfrm>
          <a:prstGeom prst="rect">
            <a:avLst/>
          </a:prstGeom>
        </p:spPr>
      </p:pic>
      <p:pic>
        <p:nvPicPr>
          <p:cNvPr id="312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3586556"/>
            <a:ext cx="4533011" cy="222808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5993257" y="3633089"/>
            <a:ext cx="35958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data for multiplication and division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13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3809365"/>
            <a:ext cx="4533011" cy="184404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5993258" y="3819271"/>
            <a:ext cx="79989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14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3574416"/>
            <a:ext cx="8581644" cy="1219453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2261617" y="4253024"/>
            <a:ext cx="2430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15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4196461"/>
            <a:ext cx="2986151" cy="597408"/>
          </a:xfrm>
          <a:prstGeom prst="rect">
            <a:avLst/>
          </a:prstGeom>
        </p:spPr>
      </p:pic>
      <p:pic>
        <p:nvPicPr>
          <p:cNvPr id="316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4196461"/>
            <a:ext cx="2986151" cy="254508"/>
          </a:xfrm>
          <a:prstGeom prst="rect">
            <a:avLst/>
          </a:prstGeom>
        </p:spPr>
      </p:pic>
      <p:sp>
        <p:nvSpPr>
          <p:cNvPr id="30" name="text 1"/>
          <p:cNvSpPr txBox="1"/>
          <p:nvPr/>
        </p:nvSpPr>
        <p:spPr>
          <a:xfrm>
            <a:off x="2993391" y="4253024"/>
            <a:ext cx="11612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Stack Pointer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17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4196461"/>
            <a:ext cx="4533011" cy="597408"/>
          </a:xfrm>
          <a:prstGeom prst="rect">
            <a:avLst/>
          </a:prstGeom>
        </p:spPr>
      </p:pic>
      <p:pic>
        <p:nvPicPr>
          <p:cNvPr id="318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4196461"/>
            <a:ext cx="4533011" cy="222504"/>
          </a:xfrm>
          <a:prstGeom prst="rect">
            <a:avLst/>
          </a:prstGeom>
        </p:spPr>
      </p:pic>
      <p:sp>
        <p:nvSpPr>
          <p:cNvPr id="31" name="text 1"/>
          <p:cNvSpPr txBox="1"/>
          <p:nvPr/>
        </p:nvSpPr>
        <p:spPr>
          <a:xfrm>
            <a:off x="5993257" y="4249039"/>
            <a:ext cx="326563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the offset address of top stack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19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4418965"/>
            <a:ext cx="4533011" cy="182880"/>
          </a:xfrm>
          <a:prstGeom prst="rect">
            <a:avLst/>
          </a:prstGeom>
        </p:spPr>
      </p:pic>
      <p:sp>
        <p:nvSpPr>
          <p:cNvPr id="256" name="text 1"/>
          <p:cNvSpPr txBox="1"/>
          <p:nvPr/>
        </p:nvSpPr>
        <p:spPr>
          <a:xfrm>
            <a:off x="5993257" y="4431919"/>
            <a:ext cx="6040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memory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20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4184270"/>
            <a:ext cx="8581644" cy="1371981"/>
          </a:xfrm>
          <a:prstGeom prst="rect">
            <a:avLst/>
          </a:prstGeom>
        </p:spPr>
      </p:pic>
      <p:sp>
        <p:nvSpPr>
          <p:cNvPr id="257" name="text 1"/>
          <p:cNvSpPr txBox="1"/>
          <p:nvPr/>
        </p:nvSpPr>
        <p:spPr>
          <a:xfrm>
            <a:off x="2257045" y="4862624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BP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21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4806138"/>
            <a:ext cx="2986151" cy="750113"/>
          </a:xfrm>
          <a:prstGeom prst="rect">
            <a:avLst/>
          </a:prstGeom>
        </p:spPr>
      </p:pic>
      <p:pic>
        <p:nvPicPr>
          <p:cNvPr id="322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4806061"/>
            <a:ext cx="2986151" cy="254508"/>
          </a:xfrm>
          <a:prstGeom prst="rect">
            <a:avLst/>
          </a:prstGeom>
        </p:spPr>
      </p:pic>
      <p:sp>
        <p:nvSpPr>
          <p:cNvPr id="258" name="text 1"/>
          <p:cNvSpPr txBox="1"/>
          <p:nvPr/>
        </p:nvSpPr>
        <p:spPr>
          <a:xfrm>
            <a:off x="2993390" y="4862624"/>
            <a:ext cx="111024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Base Pointer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23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4806138"/>
            <a:ext cx="4533011" cy="750113"/>
          </a:xfrm>
          <a:prstGeom prst="rect">
            <a:avLst/>
          </a:prstGeom>
        </p:spPr>
      </p:pic>
      <p:pic>
        <p:nvPicPr>
          <p:cNvPr id="324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4806061"/>
            <a:ext cx="4533011" cy="222504"/>
          </a:xfrm>
          <a:prstGeom prst="rect">
            <a:avLst/>
          </a:prstGeom>
        </p:spPr>
      </p:pic>
      <p:sp>
        <p:nvSpPr>
          <p:cNvPr id="259" name="text 1"/>
          <p:cNvSpPr txBox="1"/>
          <p:nvPr/>
        </p:nvSpPr>
        <p:spPr>
          <a:xfrm>
            <a:off x="5993258" y="4858639"/>
            <a:ext cx="35343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the base value in base addressing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25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5028565"/>
            <a:ext cx="4533011" cy="182880"/>
          </a:xfrm>
          <a:prstGeom prst="rect">
            <a:avLst/>
          </a:prstGeom>
        </p:spPr>
      </p:pic>
      <p:sp>
        <p:nvSpPr>
          <p:cNvPr id="260" name="text 1"/>
          <p:cNvSpPr txBox="1"/>
          <p:nvPr/>
        </p:nvSpPr>
        <p:spPr>
          <a:xfrm>
            <a:off x="5993258" y="5041519"/>
            <a:ext cx="32419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using SS register to access data from stack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26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5211522"/>
            <a:ext cx="4533011" cy="183185"/>
          </a:xfrm>
          <a:prstGeom prst="rect">
            <a:avLst/>
          </a:prstGeom>
        </p:spPr>
      </p:pic>
      <p:sp>
        <p:nvSpPr>
          <p:cNvPr id="261" name="text 1"/>
          <p:cNvSpPr txBox="1"/>
          <p:nvPr/>
        </p:nvSpPr>
        <p:spPr>
          <a:xfrm>
            <a:off x="5993257" y="5224780"/>
            <a:ext cx="6040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memory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27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4793869"/>
            <a:ext cx="8581644" cy="1371930"/>
          </a:xfrm>
          <a:prstGeom prst="rect">
            <a:avLst/>
          </a:prstGeom>
        </p:spPr>
      </p:pic>
      <p:sp>
        <p:nvSpPr>
          <p:cNvPr id="262" name="text 1"/>
          <p:cNvSpPr txBox="1"/>
          <p:nvPr/>
        </p:nvSpPr>
        <p:spPr>
          <a:xfrm>
            <a:off x="2278381" y="5624954"/>
            <a:ext cx="1724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SI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28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5568391"/>
            <a:ext cx="2986151" cy="597408"/>
          </a:xfrm>
          <a:prstGeom prst="rect">
            <a:avLst/>
          </a:prstGeom>
        </p:spPr>
      </p:pic>
      <p:pic>
        <p:nvPicPr>
          <p:cNvPr id="329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5568391"/>
            <a:ext cx="2986151" cy="256032"/>
          </a:xfrm>
          <a:prstGeom prst="rect">
            <a:avLst/>
          </a:prstGeom>
        </p:spPr>
      </p:pic>
      <p:sp>
        <p:nvSpPr>
          <p:cNvPr id="263" name="text 1"/>
          <p:cNvSpPr txBox="1"/>
          <p:nvPr/>
        </p:nvSpPr>
        <p:spPr>
          <a:xfrm>
            <a:off x="2993390" y="5624954"/>
            <a:ext cx="11390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Source Index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30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5568391"/>
            <a:ext cx="4533011" cy="597408"/>
          </a:xfrm>
          <a:prstGeom prst="rect">
            <a:avLst/>
          </a:prstGeom>
        </p:spPr>
      </p:pic>
      <p:pic>
        <p:nvPicPr>
          <p:cNvPr id="331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5568391"/>
            <a:ext cx="4533011" cy="222504"/>
          </a:xfrm>
          <a:prstGeom prst="rect">
            <a:avLst/>
          </a:prstGeom>
        </p:spPr>
      </p:pic>
      <p:sp>
        <p:nvSpPr>
          <p:cNvPr id="264" name="text 1"/>
          <p:cNvSpPr txBox="1"/>
          <p:nvPr/>
        </p:nvSpPr>
        <p:spPr>
          <a:xfrm>
            <a:off x="5993257" y="5620969"/>
            <a:ext cx="37273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index value of source operand (data)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32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5790895"/>
            <a:ext cx="4533011" cy="182880"/>
          </a:xfrm>
          <a:prstGeom prst="rect">
            <a:avLst/>
          </a:prstGeom>
        </p:spPr>
      </p:pic>
      <p:sp>
        <p:nvSpPr>
          <p:cNvPr id="265" name="text 1"/>
          <p:cNvSpPr txBox="1"/>
          <p:nvPr/>
        </p:nvSpPr>
        <p:spPr>
          <a:xfrm>
            <a:off x="5993257" y="5803849"/>
            <a:ext cx="16308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for string instructions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33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5556251"/>
            <a:ext cx="8581644" cy="1106373"/>
          </a:xfrm>
          <a:prstGeom prst="rect">
            <a:avLst/>
          </a:prstGeom>
        </p:spPr>
      </p:pic>
      <p:sp>
        <p:nvSpPr>
          <p:cNvPr id="266" name="text 1"/>
          <p:cNvSpPr txBox="1"/>
          <p:nvPr/>
        </p:nvSpPr>
        <p:spPr>
          <a:xfrm>
            <a:off x="2267713" y="6234554"/>
            <a:ext cx="1821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DI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34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6177991"/>
            <a:ext cx="2986151" cy="484632"/>
          </a:xfrm>
          <a:prstGeom prst="rect">
            <a:avLst/>
          </a:prstGeom>
        </p:spPr>
      </p:pic>
      <p:pic>
        <p:nvPicPr>
          <p:cNvPr id="335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1" y="6177991"/>
            <a:ext cx="2986151" cy="256032"/>
          </a:xfrm>
          <a:prstGeom prst="rect">
            <a:avLst/>
          </a:prstGeom>
        </p:spPr>
      </p:pic>
      <p:sp>
        <p:nvSpPr>
          <p:cNvPr id="267" name="text 1"/>
          <p:cNvSpPr txBox="1"/>
          <p:nvPr/>
        </p:nvSpPr>
        <p:spPr>
          <a:xfrm>
            <a:off x="2993390" y="6234554"/>
            <a:ext cx="91691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Data Index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36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6177991"/>
            <a:ext cx="4533011" cy="484632"/>
          </a:xfrm>
          <a:prstGeom prst="rect">
            <a:avLst/>
          </a:prstGeom>
        </p:spPr>
      </p:pic>
      <p:pic>
        <p:nvPicPr>
          <p:cNvPr id="337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6177991"/>
            <a:ext cx="4533011" cy="222504"/>
          </a:xfrm>
          <a:prstGeom prst="rect">
            <a:avLst/>
          </a:prstGeom>
        </p:spPr>
      </p:pic>
      <p:sp>
        <p:nvSpPr>
          <p:cNvPr id="268" name="text 1"/>
          <p:cNvSpPr txBox="1"/>
          <p:nvPr/>
        </p:nvSpPr>
        <p:spPr>
          <a:xfrm>
            <a:off x="5993258" y="6230569"/>
            <a:ext cx="320023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Used to hold the index value of destination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38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18" y="6400495"/>
            <a:ext cx="4533011" cy="182880"/>
          </a:xfrm>
          <a:prstGeom prst="rect">
            <a:avLst/>
          </a:prstGeom>
        </p:spPr>
      </p:pic>
      <p:sp>
        <p:nvSpPr>
          <p:cNvPr id="269" name="text 1"/>
          <p:cNvSpPr txBox="1"/>
          <p:nvPr/>
        </p:nvSpPr>
        <p:spPr>
          <a:xfrm>
            <a:off x="5993258" y="6413449"/>
            <a:ext cx="26654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operand (data) for string operations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39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6165800"/>
            <a:ext cx="8581644" cy="50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6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511676" y="222300"/>
            <a:ext cx="1510991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Introduction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7316089" y="3539363"/>
            <a:ext cx="2140330" cy="216408"/>
          </a:xfrm>
          <a:custGeom>
            <a:avLst/>
            <a:gdLst/>
            <a:ahLst/>
            <a:cxnLst/>
            <a:rect l="l" t="t" r="r" b="b"/>
            <a:pathLst>
              <a:path w="2140330" h="216408">
                <a:moveTo>
                  <a:pt x="0" y="216408"/>
                </a:moveTo>
                <a:lnTo>
                  <a:pt x="0" y="0"/>
                </a:lnTo>
                <a:lnTo>
                  <a:pt x="2140330" y="0"/>
                </a:lnTo>
                <a:lnTo>
                  <a:pt x="2140330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7316090" y="3557826"/>
            <a:ext cx="18546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  Computer language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6554090" y="4444873"/>
            <a:ext cx="1135685" cy="216408"/>
          </a:xfrm>
          <a:custGeom>
            <a:avLst/>
            <a:gdLst/>
            <a:ahLst/>
            <a:cxnLst/>
            <a:rect l="l" t="t" r="r" b="b"/>
            <a:pathLst>
              <a:path w="1135685" h="216408">
                <a:moveTo>
                  <a:pt x="0" y="216408"/>
                </a:moveTo>
                <a:lnTo>
                  <a:pt x="0" y="0"/>
                </a:lnTo>
                <a:lnTo>
                  <a:pt x="1135685" y="0"/>
                </a:lnTo>
                <a:lnTo>
                  <a:pt x="1135685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9064752" y="4444873"/>
            <a:ext cx="1030224" cy="216408"/>
          </a:xfrm>
          <a:custGeom>
            <a:avLst/>
            <a:gdLst/>
            <a:ahLst/>
            <a:cxnLst/>
            <a:rect l="l" t="t" r="r" b="b"/>
            <a:pathLst>
              <a:path w="1030224" h="216408">
                <a:moveTo>
                  <a:pt x="0" y="216408"/>
                </a:moveTo>
                <a:lnTo>
                  <a:pt x="0" y="0"/>
                </a:lnTo>
                <a:lnTo>
                  <a:pt x="1030224" y="0"/>
                </a:lnTo>
                <a:lnTo>
                  <a:pt x="1030224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6554090" y="4463336"/>
            <a:ext cx="10188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  High Level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064752" y="4463336"/>
            <a:ext cx="9265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Low Level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7" name="object 297"/>
          <p:cNvSpPr/>
          <p:nvPr/>
        </p:nvSpPr>
        <p:spPr>
          <a:xfrm>
            <a:off x="5589144" y="5473903"/>
            <a:ext cx="1943735" cy="211836"/>
          </a:xfrm>
          <a:custGeom>
            <a:avLst/>
            <a:gdLst/>
            <a:ahLst/>
            <a:cxnLst/>
            <a:rect l="l" t="t" r="r" b="b"/>
            <a:pathLst>
              <a:path w="1943735" h="211836">
                <a:moveTo>
                  <a:pt x="0" y="211836"/>
                </a:moveTo>
                <a:lnTo>
                  <a:pt x="0" y="0"/>
                </a:lnTo>
                <a:lnTo>
                  <a:pt x="1943735" y="0"/>
                </a:lnTo>
                <a:lnTo>
                  <a:pt x="1943735" y="211836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8256778" y="5473903"/>
            <a:ext cx="2028698" cy="211836"/>
          </a:xfrm>
          <a:custGeom>
            <a:avLst/>
            <a:gdLst/>
            <a:ahLst/>
            <a:cxnLst/>
            <a:rect l="l" t="t" r="r" b="b"/>
            <a:pathLst>
              <a:path w="2028698" h="211836">
                <a:moveTo>
                  <a:pt x="0" y="211836"/>
                </a:moveTo>
                <a:lnTo>
                  <a:pt x="0" y="0"/>
                </a:lnTo>
                <a:lnTo>
                  <a:pt x="2028698" y="0"/>
                </a:lnTo>
                <a:lnTo>
                  <a:pt x="2028698" y="211836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5589143" y="5481698"/>
            <a:ext cx="173028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  Machine Language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256779" y="5481698"/>
            <a:ext cx="18120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C0099"/>
                </a:solidFill>
                <a:latin typeface="Arial"/>
                <a:cs typeface="Arial"/>
              </a:rPr>
              <a:t>Assembly Language 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4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425" y="5908243"/>
            <a:ext cx="316992" cy="199644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6733922" y="5911466"/>
            <a:ext cx="9900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Binary bits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4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366" y="5824423"/>
            <a:ext cx="268224" cy="199644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8465567" y="5823074"/>
            <a:ext cx="3420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Eng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838946" y="5823074"/>
            <a:ext cx="31290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lish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247632" y="5823074"/>
            <a:ext cx="8755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Alphabets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180578" y="6034911"/>
            <a:ext cx="131125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523"/>
            <a:r>
              <a:rPr sz="1400" spc="10" dirty="0">
                <a:latin typeface="Arial"/>
                <a:cs typeface="Arial"/>
              </a:rPr>
              <a:t>■  </a:t>
            </a:r>
            <a:r>
              <a:rPr sz="1400" b="1" spc="10" dirty="0">
                <a:latin typeface="Arial"/>
                <a:cs typeface="Arial"/>
              </a:rPr>
              <a:t>‘Mnemonics’</a:t>
            </a:r>
            <a:endParaRPr sz="1400">
              <a:latin typeface="Arial"/>
              <a:cs typeface="Arial"/>
            </a:endParaRPr>
          </a:p>
          <a:p>
            <a:r>
              <a:rPr sz="1400" spc="10" dirty="0">
                <a:latin typeface="Arial"/>
                <a:cs typeface="Arial"/>
              </a:rPr>
              <a:t>■  </a:t>
            </a:r>
            <a:r>
              <a:rPr sz="1400" b="1" spc="10" dirty="0">
                <a:latin typeface="Arial"/>
                <a:cs typeface="Arial"/>
              </a:rPr>
              <a:t>Assembler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471662" y="6448868"/>
            <a:ext cx="154721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100" b="1" spc="10" dirty="0">
                <a:latin typeface="Arial"/>
                <a:cs typeface="Arial"/>
              </a:rPr>
              <a:t>Mnemonics </a:t>
            </a:r>
            <a:r>
              <a:rPr sz="1100" spc="10" dirty="0">
                <a:latin typeface="Arial"/>
                <a:cs typeface="Arial"/>
              </a:rPr>
              <a:t></a:t>
            </a:r>
            <a:r>
              <a:rPr sz="1100" b="1" spc="10" dirty="0">
                <a:latin typeface="Arial"/>
                <a:cs typeface="Arial"/>
              </a:rPr>
              <a:t> Machine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459469" y="6622604"/>
            <a:ext cx="67871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100" b="1" spc="10" dirty="0">
                <a:latin typeface="Arial"/>
                <a:cs typeface="Arial"/>
              </a:rPr>
              <a:t>Language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928861" y="6634429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36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99" name="object 299"/>
          <p:cNvSpPr/>
          <p:nvPr/>
        </p:nvSpPr>
        <p:spPr>
          <a:xfrm>
            <a:off x="6536373" y="2101278"/>
            <a:ext cx="3986529" cy="963930"/>
          </a:xfrm>
          <a:custGeom>
            <a:avLst/>
            <a:gdLst/>
            <a:ahLst/>
            <a:cxnLst/>
            <a:rect l="l" t="t" r="r" b="b"/>
            <a:pathLst>
              <a:path w="3986529" h="963930">
                <a:moveTo>
                  <a:pt x="4763" y="959168"/>
                </a:moveTo>
                <a:lnTo>
                  <a:pt x="4763" y="4763"/>
                </a:lnTo>
                <a:lnTo>
                  <a:pt x="3981767" y="4763"/>
                </a:lnTo>
                <a:lnTo>
                  <a:pt x="3981767" y="959168"/>
                </a:lnTo>
                <a:lnTo>
                  <a:pt x="4763" y="959168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6782689" y="2161842"/>
            <a:ext cx="3050194" cy="8617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189101"/>
            <a:r>
              <a:rPr sz="1400" b="1" spc="10" dirty="0">
                <a:solidFill>
                  <a:srgbClr val="006FC0"/>
                </a:solidFill>
                <a:latin typeface="Arial"/>
                <a:cs typeface="Arial"/>
              </a:rPr>
              <a:t>Instruction</a:t>
            </a:r>
            <a:endParaRPr sz="1400">
              <a:latin typeface="Arial"/>
              <a:cs typeface="Arial"/>
            </a:endParaRPr>
          </a:p>
          <a:p>
            <a:pPr marL="22859"/>
            <a:r>
              <a:rPr sz="1400" b="1" spc="10" dirty="0">
                <a:latin typeface="Arial"/>
                <a:cs typeface="Arial"/>
              </a:rPr>
              <a:t>Directions which a microprocessor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follows to execute a task or part of</a:t>
            </a:r>
            <a:endParaRPr sz="1400">
              <a:latin typeface="Arial"/>
              <a:cs typeface="Arial"/>
            </a:endParaRPr>
          </a:p>
          <a:p>
            <a:pPr marL="1413129"/>
            <a:r>
              <a:rPr sz="1400" b="1" spc="10" dirty="0">
                <a:latin typeface="Arial"/>
                <a:cs typeface="Arial"/>
              </a:rPr>
              <a:t>a task.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0" name="object 300"/>
          <p:cNvSpPr/>
          <p:nvPr/>
        </p:nvSpPr>
        <p:spPr>
          <a:xfrm>
            <a:off x="6522086" y="4702937"/>
            <a:ext cx="3145155" cy="765810"/>
          </a:xfrm>
          <a:custGeom>
            <a:avLst/>
            <a:gdLst/>
            <a:ahLst/>
            <a:cxnLst/>
            <a:rect l="l" t="t" r="r" b="b"/>
            <a:pathLst>
              <a:path w="3145155" h="765810">
                <a:moveTo>
                  <a:pt x="74930" y="664845"/>
                </a:moveTo>
                <a:lnTo>
                  <a:pt x="0" y="735330"/>
                </a:lnTo>
                <a:lnTo>
                  <a:pt x="97790" y="765810"/>
                </a:lnTo>
                <a:lnTo>
                  <a:pt x="101600" y="763905"/>
                </a:lnTo>
                <a:lnTo>
                  <a:pt x="102870" y="760730"/>
                </a:lnTo>
                <a:lnTo>
                  <a:pt x="103505" y="757555"/>
                </a:lnTo>
                <a:lnTo>
                  <a:pt x="101600" y="753745"/>
                </a:lnTo>
                <a:lnTo>
                  <a:pt x="53975" y="739140"/>
                </a:lnTo>
                <a:lnTo>
                  <a:pt x="13970" y="739140"/>
                </a:lnTo>
                <a:lnTo>
                  <a:pt x="10795" y="726440"/>
                </a:lnTo>
                <a:lnTo>
                  <a:pt x="33655" y="721360"/>
                </a:lnTo>
                <a:lnTo>
                  <a:pt x="80645" y="676910"/>
                </a:lnTo>
                <a:lnTo>
                  <a:pt x="83185" y="674370"/>
                </a:lnTo>
                <a:lnTo>
                  <a:pt x="83185" y="670560"/>
                </a:lnTo>
                <a:lnTo>
                  <a:pt x="81280" y="668020"/>
                </a:lnTo>
                <a:lnTo>
                  <a:pt x="78740" y="665480"/>
                </a:lnTo>
                <a:lnTo>
                  <a:pt x="74930" y="664845"/>
                </a:lnTo>
                <a:close/>
                <a:moveTo>
                  <a:pt x="33655" y="721360"/>
                </a:moveTo>
                <a:lnTo>
                  <a:pt x="10795" y="726440"/>
                </a:lnTo>
                <a:lnTo>
                  <a:pt x="13970" y="739140"/>
                </a:lnTo>
                <a:lnTo>
                  <a:pt x="20955" y="737235"/>
                </a:lnTo>
                <a:lnTo>
                  <a:pt x="16510" y="737235"/>
                </a:lnTo>
                <a:lnTo>
                  <a:pt x="13970" y="726440"/>
                </a:lnTo>
                <a:lnTo>
                  <a:pt x="27940" y="726440"/>
                </a:lnTo>
                <a:lnTo>
                  <a:pt x="33655" y="721360"/>
                </a:lnTo>
                <a:close/>
                <a:moveTo>
                  <a:pt x="36830" y="733425"/>
                </a:moveTo>
                <a:lnTo>
                  <a:pt x="13970" y="739140"/>
                </a:lnTo>
                <a:lnTo>
                  <a:pt x="53975" y="739140"/>
                </a:lnTo>
                <a:lnTo>
                  <a:pt x="36830" y="733425"/>
                </a:lnTo>
                <a:close/>
                <a:moveTo>
                  <a:pt x="13970" y="726440"/>
                </a:moveTo>
                <a:lnTo>
                  <a:pt x="16510" y="737235"/>
                </a:lnTo>
                <a:lnTo>
                  <a:pt x="24765" y="729615"/>
                </a:lnTo>
                <a:lnTo>
                  <a:pt x="13970" y="726440"/>
                </a:lnTo>
                <a:close/>
                <a:moveTo>
                  <a:pt x="24765" y="729615"/>
                </a:moveTo>
                <a:lnTo>
                  <a:pt x="16510" y="737235"/>
                </a:lnTo>
                <a:lnTo>
                  <a:pt x="20955" y="737235"/>
                </a:lnTo>
                <a:lnTo>
                  <a:pt x="36830" y="733425"/>
                </a:lnTo>
                <a:lnTo>
                  <a:pt x="24765" y="729615"/>
                </a:lnTo>
                <a:close/>
                <a:moveTo>
                  <a:pt x="3141980" y="0"/>
                </a:moveTo>
                <a:lnTo>
                  <a:pt x="33655" y="721360"/>
                </a:lnTo>
                <a:lnTo>
                  <a:pt x="24765" y="729615"/>
                </a:lnTo>
                <a:lnTo>
                  <a:pt x="36830" y="733425"/>
                </a:lnTo>
                <a:lnTo>
                  <a:pt x="3145155" y="12700"/>
                </a:lnTo>
                <a:lnTo>
                  <a:pt x="3141980" y="0"/>
                </a:lnTo>
                <a:close/>
                <a:moveTo>
                  <a:pt x="27940" y="726440"/>
                </a:moveTo>
                <a:lnTo>
                  <a:pt x="13970" y="726440"/>
                </a:lnTo>
                <a:lnTo>
                  <a:pt x="24765" y="729615"/>
                </a:lnTo>
                <a:lnTo>
                  <a:pt x="27940" y="7264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9659620" y="4706748"/>
            <a:ext cx="272415" cy="692785"/>
          </a:xfrm>
          <a:custGeom>
            <a:avLst/>
            <a:gdLst/>
            <a:ahLst/>
            <a:cxnLst/>
            <a:rect l="l" t="t" r="r" b="b"/>
            <a:pathLst>
              <a:path w="272415" h="692785">
                <a:moveTo>
                  <a:pt x="182881" y="617220"/>
                </a:moveTo>
                <a:lnTo>
                  <a:pt x="179071" y="617220"/>
                </a:lnTo>
                <a:lnTo>
                  <a:pt x="174625" y="622935"/>
                </a:lnTo>
                <a:lnTo>
                  <a:pt x="175261" y="626745"/>
                </a:lnTo>
                <a:lnTo>
                  <a:pt x="177800" y="629285"/>
                </a:lnTo>
                <a:lnTo>
                  <a:pt x="253366" y="692785"/>
                </a:lnTo>
                <a:lnTo>
                  <a:pt x="255271" y="683260"/>
                </a:lnTo>
                <a:lnTo>
                  <a:pt x="243206" y="683260"/>
                </a:lnTo>
                <a:lnTo>
                  <a:pt x="235586" y="660400"/>
                </a:lnTo>
                <a:lnTo>
                  <a:pt x="186056" y="619125"/>
                </a:lnTo>
                <a:lnTo>
                  <a:pt x="182881" y="617220"/>
                </a:lnTo>
                <a:close/>
                <a:moveTo>
                  <a:pt x="235586" y="660400"/>
                </a:moveTo>
                <a:lnTo>
                  <a:pt x="243206" y="683260"/>
                </a:lnTo>
                <a:lnTo>
                  <a:pt x="252731" y="679450"/>
                </a:lnTo>
                <a:lnTo>
                  <a:pt x="243206" y="679450"/>
                </a:lnTo>
                <a:lnTo>
                  <a:pt x="245111" y="668655"/>
                </a:lnTo>
                <a:lnTo>
                  <a:pt x="235586" y="660400"/>
                </a:lnTo>
                <a:close/>
                <a:moveTo>
                  <a:pt x="262891" y="587375"/>
                </a:moveTo>
                <a:lnTo>
                  <a:pt x="259716" y="589280"/>
                </a:lnTo>
                <a:lnTo>
                  <a:pt x="247650" y="656590"/>
                </a:lnTo>
                <a:lnTo>
                  <a:pt x="255271" y="678815"/>
                </a:lnTo>
                <a:lnTo>
                  <a:pt x="243206" y="683260"/>
                </a:lnTo>
                <a:lnTo>
                  <a:pt x="255271" y="683260"/>
                </a:lnTo>
                <a:lnTo>
                  <a:pt x="271781" y="594995"/>
                </a:lnTo>
                <a:lnTo>
                  <a:pt x="272416" y="591820"/>
                </a:lnTo>
                <a:lnTo>
                  <a:pt x="269876" y="588645"/>
                </a:lnTo>
                <a:lnTo>
                  <a:pt x="262891" y="587375"/>
                </a:lnTo>
                <a:close/>
                <a:moveTo>
                  <a:pt x="245111" y="668655"/>
                </a:moveTo>
                <a:lnTo>
                  <a:pt x="243206" y="679450"/>
                </a:lnTo>
                <a:lnTo>
                  <a:pt x="253366" y="675640"/>
                </a:lnTo>
                <a:lnTo>
                  <a:pt x="245111" y="668655"/>
                </a:lnTo>
                <a:close/>
                <a:moveTo>
                  <a:pt x="247650" y="656590"/>
                </a:moveTo>
                <a:lnTo>
                  <a:pt x="245111" y="668655"/>
                </a:lnTo>
                <a:lnTo>
                  <a:pt x="253366" y="675640"/>
                </a:lnTo>
                <a:lnTo>
                  <a:pt x="243206" y="679450"/>
                </a:lnTo>
                <a:lnTo>
                  <a:pt x="252731" y="679450"/>
                </a:lnTo>
                <a:lnTo>
                  <a:pt x="255271" y="678815"/>
                </a:lnTo>
                <a:lnTo>
                  <a:pt x="247650" y="656590"/>
                </a:lnTo>
                <a:close/>
                <a:moveTo>
                  <a:pt x="12066" y="0"/>
                </a:moveTo>
                <a:lnTo>
                  <a:pt x="0" y="4445"/>
                </a:lnTo>
                <a:lnTo>
                  <a:pt x="235586" y="660400"/>
                </a:lnTo>
                <a:lnTo>
                  <a:pt x="245111" y="668655"/>
                </a:lnTo>
                <a:lnTo>
                  <a:pt x="247650" y="656590"/>
                </a:lnTo>
                <a:lnTo>
                  <a:pt x="12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7315201" y="3795903"/>
            <a:ext cx="1082675" cy="618490"/>
          </a:xfrm>
          <a:custGeom>
            <a:avLst/>
            <a:gdLst/>
            <a:ahLst/>
            <a:cxnLst/>
            <a:rect l="l" t="t" r="r" b="b"/>
            <a:pathLst>
              <a:path w="1082675" h="618490">
                <a:moveTo>
                  <a:pt x="55245" y="527050"/>
                </a:moveTo>
                <a:lnTo>
                  <a:pt x="51435" y="528320"/>
                </a:lnTo>
                <a:lnTo>
                  <a:pt x="50165" y="531495"/>
                </a:lnTo>
                <a:lnTo>
                  <a:pt x="0" y="617220"/>
                </a:lnTo>
                <a:lnTo>
                  <a:pt x="99060" y="618490"/>
                </a:lnTo>
                <a:lnTo>
                  <a:pt x="102870" y="618490"/>
                </a:lnTo>
                <a:lnTo>
                  <a:pt x="104775" y="616585"/>
                </a:lnTo>
                <a:lnTo>
                  <a:pt x="13970" y="616585"/>
                </a:lnTo>
                <a:lnTo>
                  <a:pt x="7620" y="605155"/>
                </a:lnTo>
                <a:lnTo>
                  <a:pt x="28575" y="593725"/>
                </a:lnTo>
                <a:lnTo>
                  <a:pt x="62865" y="534670"/>
                </a:lnTo>
                <a:lnTo>
                  <a:pt x="61595" y="530860"/>
                </a:lnTo>
                <a:lnTo>
                  <a:pt x="55245" y="527050"/>
                </a:lnTo>
                <a:close/>
                <a:moveTo>
                  <a:pt x="28575" y="593725"/>
                </a:moveTo>
                <a:lnTo>
                  <a:pt x="7620" y="605155"/>
                </a:lnTo>
                <a:lnTo>
                  <a:pt x="13970" y="616585"/>
                </a:lnTo>
                <a:lnTo>
                  <a:pt x="18415" y="614045"/>
                </a:lnTo>
                <a:lnTo>
                  <a:pt x="16510" y="614045"/>
                </a:lnTo>
                <a:lnTo>
                  <a:pt x="10795" y="604520"/>
                </a:lnTo>
                <a:lnTo>
                  <a:pt x="22225" y="604520"/>
                </a:lnTo>
                <a:lnTo>
                  <a:pt x="28575" y="593725"/>
                </a:lnTo>
                <a:close/>
                <a:moveTo>
                  <a:pt x="34290" y="604520"/>
                </a:moveTo>
                <a:lnTo>
                  <a:pt x="13970" y="616585"/>
                </a:lnTo>
                <a:lnTo>
                  <a:pt x="104775" y="616585"/>
                </a:lnTo>
                <a:lnTo>
                  <a:pt x="105410" y="615315"/>
                </a:lnTo>
                <a:lnTo>
                  <a:pt x="105410" y="608330"/>
                </a:lnTo>
                <a:lnTo>
                  <a:pt x="102870" y="605790"/>
                </a:lnTo>
                <a:lnTo>
                  <a:pt x="99060" y="605790"/>
                </a:lnTo>
                <a:lnTo>
                  <a:pt x="34290" y="604520"/>
                </a:lnTo>
                <a:close/>
                <a:moveTo>
                  <a:pt x="10795" y="604520"/>
                </a:moveTo>
                <a:lnTo>
                  <a:pt x="16510" y="614045"/>
                </a:lnTo>
                <a:lnTo>
                  <a:pt x="21590" y="604520"/>
                </a:lnTo>
                <a:lnTo>
                  <a:pt x="10795" y="604520"/>
                </a:lnTo>
                <a:close/>
                <a:moveTo>
                  <a:pt x="21590" y="604520"/>
                </a:moveTo>
                <a:lnTo>
                  <a:pt x="16510" y="614045"/>
                </a:lnTo>
                <a:lnTo>
                  <a:pt x="18415" y="614045"/>
                </a:lnTo>
                <a:lnTo>
                  <a:pt x="34290" y="604520"/>
                </a:lnTo>
                <a:lnTo>
                  <a:pt x="21590" y="604520"/>
                </a:lnTo>
                <a:close/>
                <a:moveTo>
                  <a:pt x="1076960" y="0"/>
                </a:moveTo>
                <a:lnTo>
                  <a:pt x="28575" y="593725"/>
                </a:lnTo>
                <a:lnTo>
                  <a:pt x="21590" y="604520"/>
                </a:lnTo>
                <a:lnTo>
                  <a:pt x="34290" y="604520"/>
                </a:lnTo>
                <a:lnTo>
                  <a:pt x="1082675" y="10795"/>
                </a:lnTo>
                <a:lnTo>
                  <a:pt x="1076960" y="0"/>
                </a:lnTo>
                <a:close/>
                <a:moveTo>
                  <a:pt x="22225" y="604520"/>
                </a:moveTo>
                <a:lnTo>
                  <a:pt x="10795" y="604520"/>
                </a:lnTo>
                <a:lnTo>
                  <a:pt x="21590" y="604520"/>
                </a:lnTo>
                <a:lnTo>
                  <a:pt x="22225" y="6045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8392160" y="3795903"/>
            <a:ext cx="1266190" cy="624840"/>
          </a:xfrm>
          <a:custGeom>
            <a:avLst/>
            <a:gdLst/>
            <a:ahLst/>
            <a:cxnLst/>
            <a:rect l="l" t="t" r="r" b="b"/>
            <a:pathLst>
              <a:path w="1266190" h="624840">
                <a:moveTo>
                  <a:pt x="1230630" y="607060"/>
                </a:moveTo>
                <a:lnTo>
                  <a:pt x="1162684" y="612140"/>
                </a:lnTo>
                <a:lnTo>
                  <a:pt x="1160145" y="615315"/>
                </a:lnTo>
                <a:lnTo>
                  <a:pt x="1160780" y="622300"/>
                </a:lnTo>
                <a:lnTo>
                  <a:pt x="1163955" y="624840"/>
                </a:lnTo>
                <a:lnTo>
                  <a:pt x="1264284" y="617220"/>
                </a:lnTo>
                <a:lnTo>
                  <a:pt x="1252220" y="617220"/>
                </a:lnTo>
                <a:lnTo>
                  <a:pt x="1230630" y="607060"/>
                </a:lnTo>
                <a:close/>
                <a:moveTo>
                  <a:pt x="1243330" y="605790"/>
                </a:moveTo>
                <a:lnTo>
                  <a:pt x="1230630" y="607060"/>
                </a:lnTo>
                <a:lnTo>
                  <a:pt x="1252220" y="617220"/>
                </a:lnTo>
                <a:lnTo>
                  <a:pt x="1252855" y="615315"/>
                </a:lnTo>
                <a:lnTo>
                  <a:pt x="1249680" y="615315"/>
                </a:lnTo>
                <a:lnTo>
                  <a:pt x="1243330" y="605790"/>
                </a:lnTo>
                <a:close/>
                <a:moveTo>
                  <a:pt x="1205230" y="530860"/>
                </a:moveTo>
                <a:lnTo>
                  <a:pt x="1202055" y="532765"/>
                </a:lnTo>
                <a:lnTo>
                  <a:pt x="1198880" y="535305"/>
                </a:lnTo>
                <a:lnTo>
                  <a:pt x="1198245" y="539115"/>
                </a:lnTo>
                <a:lnTo>
                  <a:pt x="1200150" y="541655"/>
                </a:lnTo>
                <a:lnTo>
                  <a:pt x="1236345" y="595630"/>
                </a:lnTo>
                <a:lnTo>
                  <a:pt x="1257300" y="605790"/>
                </a:lnTo>
                <a:lnTo>
                  <a:pt x="1252220" y="617220"/>
                </a:lnTo>
                <a:lnTo>
                  <a:pt x="1264284" y="617220"/>
                </a:lnTo>
                <a:lnTo>
                  <a:pt x="1266190" y="617220"/>
                </a:lnTo>
                <a:lnTo>
                  <a:pt x="1210945" y="534670"/>
                </a:lnTo>
                <a:lnTo>
                  <a:pt x="1209040" y="532130"/>
                </a:lnTo>
                <a:lnTo>
                  <a:pt x="1205230" y="530860"/>
                </a:lnTo>
                <a:close/>
                <a:moveTo>
                  <a:pt x="1254125" y="605155"/>
                </a:moveTo>
                <a:lnTo>
                  <a:pt x="1243330" y="605790"/>
                </a:lnTo>
                <a:lnTo>
                  <a:pt x="1249680" y="615315"/>
                </a:lnTo>
                <a:lnTo>
                  <a:pt x="1254125" y="605155"/>
                </a:lnTo>
                <a:close/>
                <a:moveTo>
                  <a:pt x="1256030" y="605155"/>
                </a:moveTo>
                <a:lnTo>
                  <a:pt x="1254125" y="605155"/>
                </a:lnTo>
                <a:lnTo>
                  <a:pt x="1249680" y="615315"/>
                </a:lnTo>
                <a:lnTo>
                  <a:pt x="1252855" y="615315"/>
                </a:lnTo>
                <a:lnTo>
                  <a:pt x="1257300" y="605790"/>
                </a:lnTo>
                <a:lnTo>
                  <a:pt x="1256030" y="605155"/>
                </a:lnTo>
                <a:close/>
                <a:moveTo>
                  <a:pt x="5715" y="0"/>
                </a:moveTo>
                <a:lnTo>
                  <a:pt x="0" y="11430"/>
                </a:lnTo>
                <a:lnTo>
                  <a:pt x="1230630" y="607060"/>
                </a:lnTo>
                <a:lnTo>
                  <a:pt x="1243330" y="605790"/>
                </a:lnTo>
                <a:lnTo>
                  <a:pt x="1236345" y="595630"/>
                </a:lnTo>
                <a:lnTo>
                  <a:pt x="5715" y="0"/>
                </a:lnTo>
                <a:close/>
                <a:moveTo>
                  <a:pt x="1236345" y="595630"/>
                </a:moveTo>
                <a:lnTo>
                  <a:pt x="1243330" y="605790"/>
                </a:lnTo>
                <a:lnTo>
                  <a:pt x="1254125" y="605155"/>
                </a:lnTo>
                <a:lnTo>
                  <a:pt x="1256030" y="605155"/>
                </a:lnTo>
                <a:lnTo>
                  <a:pt x="1236345" y="5956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4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365" y="1496568"/>
            <a:ext cx="4563110" cy="3887470"/>
          </a:xfrm>
          <a:prstGeom prst="rect">
            <a:avLst/>
          </a:prstGeom>
        </p:spPr>
      </p:pic>
      <p:sp>
        <p:nvSpPr>
          <p:cNvPr id="304" name="object 304"/>
          <p:cNvSpPr/>
          <p:nvPr/>
        </p:nvSpPr>
        <p:spPr>
          <a:xfrm>
            <a:off x="1739901" y="1675003"/>
            <a:ext cx="1636395" cy="3749040"/>
          </a:xfrm>
          <a:custGeom>
            <a:avLst/>
            <a:gdLst/>
            <a:ahLst/>
            <a:cxnLst/>
            <a:rect l="l" t="t" r="r" b="b"/>
            <a:pathLst>
              <a:path w="1636395" h="3749040">
                <a:moveTo>
                  <a:pt x="12700" y="3736340"/>
                </a:moveTo>
                <a:lnTo>
                  <a:pt x="1612900" y="3736340"/>
                </a:lnTo>
                <a:lnTo>
                  <a:pt x="1612900" y="12700"/>
                </a:lnTo>
                <a:lnTo>
                  <a:pt x="12700" y="12700"/>
                </a:lnTo>
                <a:lnTo>
                  <a:pt x="12700" y="3736340"/>
                </a:lnTo>
                <a:close/>
                <a:moveTo>
                  <a:pt x="23495" y="2162175"/>
                </a:moveTo>
                <a:lnTo>
                  <a:pt x="1623695" y="2162175"/>
                </a:lnTo>
                <a:lnTo>
                  <a:pt x="1623695" y="2009775"/>
                </a:lnTo>
                <a:lnTo>
                  <a:pt x="23495" y="2009775"/>
                </a:lnTo>
                <a:lnTo>
                  <a:pt x="23495" y="2162175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533833" y="910908"/>
            <a:ext cx="3986529" cy="748665"/>
          </a:xfrm>
          <a:custGeom>
            <a:avLst/>
            <a:gdLst/>
            <a:ahLst/>
            <a:cxnLst/>
            <a:rect l="l" t="t" r="r" b="b"/>
            <a:pathLst>
              <a:path w="3986529" h="748665">
                <a:moveTo>
                  <a:pt x="4763" y="743903"/>
                </a:moveTo>
                <a:lnTo>
                  <a:pt x="4763" y="4762"/>
                </a:lnTo>
                <a:lnTo>
                  <a:pt x="3981768" y="4762"/>
                </a:lnTo>
                <a:lnTo>
                  <a:pt x="3981768" y="743903"/>
                </a:lnTo>
                <a:lnTo>
                  <a:pt x="4763" y="743903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6994526" y="969694"/>
            <a:ext cx="2460161" cy="6324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102232"/>
            <a:r>
              <a:rPr sz="1400" b="1" spc="10" dirty="0">
                <a:solidFill>
                  <a:srgbClr val="006FC0"/>
                </a:solidFill>
                <a:latin typeface="Arial"/>
                <a:cs typeface="Arial"/>
              </a:rPr>
              <a:t>Program</a:t>
            </a:r>
            <a:endParaRPr sz="1400">
              <a:latin typeface="Arial"/>
              <a:cs typeface="Arial"/>
            </a:endParaRPr>
          </a:p>
          <a:p>
            <a:r>
              <a:rPr sz="1310" b="1" spc="10" dirty="0">
                <a:latin typeface="Arial"/>
                <a:cs typeface="Arial"/>
              </a:rPr>
              <a:t>A set of instructions written to</a:t>
            </a:r>
            <a:endParaRPr sz="1300">
              <a:latin typeface="Arial"/>
              <a:cs typeface="Arial"/>
            </a:endParaRPr>
          </a:p>
          <a:p>
            <a:pPr marL="707516"/>
            <a:r>
              <a:rPr sz="1400" b="1" spc="10" dirty="0">
                <a:latin typeface="Arial"/>
                <a:cs typeface="Arial"/>
              </a:rPr>
              <a:t>solve a problem.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284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511676" y="222300"/>
            <a:ext cx="1510991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Introduction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415844" y="1183260"/>
            <a:ext cx="89383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Program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578606" y="1183260"/>
            <a:ext cx="251094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is  a  set  of 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6682105" y="1183260"/>
            <a:ext cx="68865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written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415844" y="1183260"/>
            <a:ext cx="7918834" cy="16573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202377"/>
            <a:r>
              <a:rPr spc="10" dirty="0">
                <a:latin typeface="Arial"/>
                <a:cs typeface="Arial"/>
              </a:rPr>
              <a:t>to  solve   a  problem.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Instructions are the directions which a microprocessor follows to execute a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task or part of a task.    Broadly,   computer   language can be divided into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two parts as high-level language and low level language. Low level language</a:t>
            </a:r>
            <a:endParaRPr>
              <a:latin typeface="Arial"/>
              <a:cs typeface="Arial"/>
            </a:endParaRPr>
          </a:p>
          <a:p>
            <a:r>
              <a:rPr sz="1770" spc="10" dirty="0">
                <a:latin typeface="Arial"/>
                <a:cs typeface="Arial"/>
              </a:rPr>
              <a:t>are machine specific. Low level language can be further divided into machine</a:t>
            </a:r>
            <a:endParaRPr sz="1700"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language and assembly language.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415845" y="2858516"/>
            <a:ext cx="7820089" cy="16573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Machine language is the only language which a machine can understand.</a:t>
            </a:r>
            <a:endParaRPr>
              <a:latin typeface="Arial"/>
              <a:cs typeface="Arial"/>
            </a:endParaRPr>
          </a:p>
          <a:p>
            <a:r>
              <a:rPr sz="1770" spc="10" dirty="0">
                <a:latin typeface="Arial"/>
                <a:cs typeface="Arial"/>
              </a:rPr>
              <a:t>Instructions in this language are written in binary bits as a specific bit pattern.</a:t>
            </a:r>
            <a:endParaRPr sz="1700"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The computer interprets this bit pattern as an instruction to perform a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particular task. The entire program is a sequence of binary numbers. This is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a machine-friendly language but not user friendly. Debugging is another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problem associated with machine language.</a:t>
            </a:r>
            <a:endParaRPr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415845" y="4519930"/>
            <a:ext cx="7864653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To overcome these problems, programmers develop another way in which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instructions are written in English alphabets. This new language is known as</a:t>
            </a:r>
            <a:endParaRPr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415845" y="4960367"/>
            <a:ext cx="101053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Assembly</a:t>
            </a:r>
            <a:endParaRPr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610509" y="4960367"/>
            <a:ext cx="102463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language.</a:t>
            </a:r>
            <a:endParaRPr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820030" y="4960367"/>
            <a:ext cx="40139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The</a:t>
            </a:r>
            <a:endParaRPr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420106" y="4960367"/>
            <a:ext cx="118237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780733" y="4960367"/>
            <a:ext cx="18210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in</a:t>
            </a:r>
            <a:endParaRPr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164552" y="4960367"/>
            <a:ext cx="3642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this</a:t>
            </a:r>
            <a:endParaRPr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725080" y="4960367"/>
            <a:ext cx="959237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language</a:t>
            </a:r>
            <a:endParaRPr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870365" y="4960367"/>
            <a:ext cx="33727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latin typeface="Arial"/>
                <a:cs typeface="Arial"/>
              </a:rPr>
              <a:t>are</a:t>
            </a:r>
            <a:endParaRPr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2415845" y="4960366"/>
            <a:ext cx="8036815" cy="1107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6989215"/>
            <a:r>
              <a:rPr spc="10" dirty="0">
                <a:latin typeface="Arial"/>
                <a:cs typeface="Arial"/>
              </a:rPr>
              <a:t>termed</a:t>
            </a:r>
            <a:endParaRPr>
              <a:latin typeface="Arial"/>
              <a:cs typeface="Arial"/>
            </a:endParaRPr>
          </a:p>
          <a:p>
            <a:r>
              <a:rPr i="1" spc="10" dirty="0">
                <a:latin typeface="Arial"/>
                <a:cs typeface="Arial"/>
              </a:rPr>
              <a:t>mnemonics. As </a:t>
            </a:r>
            <a:r>
              <a:rPr spc="10" dirty="0">
                <a:latin typeface="Arial"/>
                <a:cs typeface="Arial"/>
              </a:rPr>
              <a:t>microprocessor can only understand the machine language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so mnemonics are translated into machine  language  either  manually  or  by </a:t>
            </a:r>
            <a:endParaRPr>
              <a:latin typeface="Arial"/>
              <a:cs typeface="Arial"/>
            </a:endParaRPr>
          </a:p>
          <a:p>
            <a:r>
              <a:rPr spc="10" dirty="0">
                <a:latin typeface="Arial"/>
                <a:cs typeface="Arial"/>
              </a:rPr>
              <a:t>a  program  known  as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488816" y="5779527"/>
            <a:ext cx="18210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100" spc="10" dirty="0">
                <a:solidFill>
                  <a:srgbClr val="898989"/>
                </a:solidFill>
                <a:latin typeface="Verdana"/>
                <a:cs typeface="Verdana"/>
              </a:rPr>
              <a:t>37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2415845" y="5867477"/>
            <a:ext cx="112857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i="1" spc="10" dirty="0">
                <a:latin typeface="Arial"/>
                <a:cs typeface="Arial"/>
              </a:rPr>
              <a:t>assembler.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298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06" name="object 306"/>
          <p:cNvSpPr/>
          <p:nvPr/>
        </p:nvSpPr>
        <p:spPr>
          <a:xfrm>
            <a:off x="2957830" y="929894"/>
            <a:ext cx="6338570" cy="739140"/>
          </a:xfrm>
          <a:custGeom>
            <a:avLst/>
            <a:gdLst/>
            <a:ahLst/>
            <a:cxnLst/>
            <a:rect l="l" t="t" r="r" b="b"/>
            <a:pathLst>
              <a:path w="6338570" h="739140">
                <a:moveTo>
                  <a:pt x="0" y="739140"/>
                </a:moveTo>
                <a:lnTo>
                  <a:pt x="0" y="0"/>
                </a:lnTo>
                <a:lnTo>
                  <a:pt x="6338570" y="0"/>
                </a:lnTo>
                <a:lnTo>
                  <a:pt x="6338570" y="739140"/>
                </a:lnTo>
                <a:lnTo>
                  <a:pt x="0" y="73914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4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270" y="1020065"/>
            <a:ext cx="114300" cy="125095"/>
          </a:xfrm>
          <a:prstGeom prst="rect">
            <a:avLst/>
          </a:prstGeom>
        </p:spPr>
      </p:pic>
      <p:pic>
        <p:nvPicPr>
          <p:cNvPr id="34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270" y="1233425"/>
            <a:ext cx="114300" cy="12509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7800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199129" y="992554"/>
            <a:ext cx="5099794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Every instruction of a program has to operate on a data.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different ways in which a source operand is denoted in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an instruction are known as addressing modes.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7" name="object 307"/>
          <p:cNvSpPr/>
          <p:nvPr/>
        </p:nvSpPr>
        <p:spPr>
          <a:xfrm>
            <a:off x="1685545" y="2618867"/>
            <a:ext cx="3908171" cy="2510282"/>
          </a:xfrm>
          <a:custGeom>
            <a:avLst/>
            <a:gdLst/>
            <a:ahLst/>
            <a:cxnLst/>
            <a:rect l="l" t="t" r="r" b="b"/>
            <a:pathLst>
              <a:path w="3908171" h="2510282">
                <a:moveTo>
                  <a:pt x="0" y="2510282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2510282"/>
                </a:lnTo>
                <a:lnTo>
                  <a:pt x="0" y="2510282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4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2618867"/>
            <a:ext cx="3908171" cy="257556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1776985" y="2678478"/>
            <a:ext cx="18108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3.  Direct Addressing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4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2876424"/>
            <a:ext cx="3908171" cy="210311"/>
          </a:xfrm>
          <a:prstGeom prst="rect">
            <a:avLst/>
          </a:prstGeom>
        </p:spPr>
      </p:pic>
      <p:pic>
        <p:nvPicPr>
          <p:cNvPr id="35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3086734"/>
            <a:ext cx="3908171" cy="214884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1776985" y="3103674"/>
            <a:ext cx="27290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4.  Register Indirect Addressing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5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3301619"/>
            <a:ext cx="3908171" cy="211836"/>
          </a:xfrm>
          <a:prstGeom prst="rect">
            <a:avLst/>
          </a:prstGeom>
        </p:spPr>
      </p:pic>
      <p:pic>
        <p:nvPicPr>
          <p:cNvPr id="35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3513455"/>
            <a:ext cx="3908171" cy="2164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1776984" y="3531918"/>
            <a:ext cx="18383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5.  Based Addressing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5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3729813"/>
            <a:ext cx="3908171" cy="209093"/>
          </a:xfrm>
          <a:prstGeom prst="rect">
            <a:avLst/>
          </a:prstGeom>
        </p:spPr>
      </p:pic>
      <p:pic>
        <p:nvPicPr>
          <p:cNvPr id="354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3938905"/>
            <a:ext cx="3908171" cy="21640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1776985" y="3957368"/>
            <a:ext cx="19788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6.  Indexed Addressing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5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4155313"/>
            <a:ext cx="3908171" cy="211836"/>
          </a:xfrm>
          <a:prstGeom prst="rect">
            <a:avLst/>
          </a:prstGeom>
        </p:spPr>
      </p:pic>
      <p:pic>
        <p:nvPicPr>
          <p:cNvPr id="35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4367149"/>
            <a:ext cx="3908171" cy="214884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1776984" y="4384088"/>
            <a:ext cx="236225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7.  Based Index Addressing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5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4582033"/>
            <a:ext cx="3908171" cy="211836"/>
          </a:xfrm>
          <a:prstGeom prst="rect">
            <a:avLst/>
          </a:prstGeom>
        </p:spPr>
      </p:pic>
      <p:pic>
        <p:nvPicPr>
          <p:cNvPr id="35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4793869"/>
            <a:ext cx="3908171" cy="216408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1776985" y="4812332"/>
            <a:ext cx="18204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8.  String Addressing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5593716" y="2618867"/>
            <a:ext cx="4902073" cy="2510282"/>
          </a:xfrm>
          <a:custGeom>
            <a:avLst/>
            <a:gdLst/>
            <a:ahLst/>
            <a:cxnLst/>
            <a:rect l="l" t="t" r="r" b="b"/>
            <a:pathLst>
              <a:path w="4902073" h="2510282">
                <a:moveTo>
                  <a:pt x="0" y="2510282"/>
                </a:moveTo>
                <a:lnTo>
                  <a:pt x="0" y="0"/>
                </a:lnTo>
                <a:lnTo>
                  <a:pt x="4902073" y="0"/>
                </a:lnTo>
                <a:lnTo>
                  <a:pt x="4902073" y="2510282"/>
                </a:lnTo>
                <a:lnTo>
                  <a:pt x="0" y="2510282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5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2618867"/>
            <a:ext cx="4902073" cy="292608"/>
          </a:xfrm>
          <a:prstGeom prst="rect">
            <a:avLst/>
          </a:prstGeom>
        </p:spPr>
      </p:pic>
      <p:pic>
        <p:nvPicPr>
          <p:cNvPr id="360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2911475"/>
            <a:ext cx="4902073" cy="294132"/>
          </a:xfrm>
          <a:prstGeom prst="rect">
            <a:avLst/>
          </a:prstGeom>
        </p:spPr>
      </p:pic>
      <p:pic>
        <p:nvPicPr>
          <p:cNvPr id="36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3205607"/>
            <a:ext cx="4902073" cy="292608"/>
          </a:xfrm>
          <a:prstGeom prst="rect">
            <a:avLst/>
          </a:prstGeom>
        </p:spPr>
      </p:pic>
      <p:pic>
        <p:nvPicPr>
          <p:cNvPr id="362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3498216"/>
            <a:ext cx="4902073" cy="251459"/>
          </a:xfrm>
          <a:prstGeom prst="rect">
            <a:avLst/>
          </a:prstGeom>
        </p:spPr>
      </p:pic>
      <p:pic>
        <p:nvPicPr>
          <p:cNvPr id="36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3749624"/>
            <a:ext cx="4902073" cy="245668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6767449" y="3763089"/>
            <a:ext cx="3123034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Group II: Addressing modes for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64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3995293"/>
            <a:ext cx="4902073" cy="245364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8883142" y="4008453"/>
            <a:ext cx="1291700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memory data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1685545" y="5205374"/>
            <a:ext cx="3908171" cy="748588"/>
          </a:xfrm>
          <a:custGeom>
            <a:avLst/>
            <a:gdLst/>
            <a:ahLst/>
            <a:cxnLst/>
            <a:rect l="l" t="t" r="r" b="b"/>
            <a:pathLst>
              <a:path w="3908171" h="748588">
                <a:moveTo>
                  <a:pt x="0" y="748589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748589"/>
                </a:lnTo>
                <a:lnTo>
                  <a:pt x="0" y="748589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6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5205426"/>
            <a:ext cx="3908171" cy="231953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1776984" y="5237909"/>
            <a:ext cx="25084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9.  Direct I/O port Addressing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6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5437327"/>
            <a:ext cx="3908171" cy="210312"/>
          </a:xfrm>
          <a:prstGeom prst="rect">
            <a:avLst/>
          </a:prstGeom>
        </p:spPr>
      </p:pic>
      <p:pic>
        <p:nvPicPr>
          <p:cNvPr id="36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5647639"/>
            <a:ext cx="3908171" cy="216408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1776985" y="5666102"/>
            <a:ext cx="269855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5593716" y="5205374"/>
            <a:ext cx="4902073" cy="748588"/>
          </a:xfrm>
          <a:custGeom>
            <a:avLst/>
            <a:gdLst/>
            <a:ahLst/>
            <a:cxnLst/>
            <a:rect l="l" t="t" r="r" b="b"/>
            <a:pathLst>
              <a:path w="4902073" h="748588">
                <a:moveTo>
                  <a:pt x="0" y="748589"/>
                </a:moveTo>
                <a:lnTo>
                  <a:pt x="0" y="0"/>
                </a:lnTo>
                <a:lnTo>
                  <a:pt x="4902073" y="0"/>
                </a:lnTo>
                <a:lnTo>
                  <a:pt x="4902073" y="748589"/>
                </a:lnTo>
                <a:lnTo>
                  <a:pt x="0" y="748589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68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5205374"/>
            <a:ext cx="4902073" cy="382828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6642482" y="5354526"/>
            <a:ext cx="3182025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Group III: Addressing modes for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69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5588203"/>
            <a:ext cx="4902073" cy="243840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9293353" y="5599840"/>
            <a:ext cx="857927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I/O ports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1" name="object 311"/>
          <p:cNvSpPr/>
          <p:nvPr/>
        </p:nvSpPr>
        <p:spPr>
          <a:xfrm>
            <a:off x="1685545" y="5129149"/>
            <a:ext cx="3908171" cy="76200"/>
          </a:xfrm>
          <a:custGeom>
            <a:avLst/>
            <a:gdLst/>
            <a:ahLst/>
            <a:cxnLst/>
            <a:rect l="l" t="t" r="r" b="b"/>
            <a:pathLst>
              <a:path w="3908171" h="76200">
                <a:moveTo>
                  <a:pt x="0" y="76200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5593715" y="512914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0" y="0"/>
                </a:ln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5669916" y="5129149"/>
            <a:ext cx="4825873" cy="76200"/>
          </a:xfrm>
          <a:custGeom>
            <a:avLst/>
            <a:gdLst/>
            <a:ahLst/>
            <a:cxnLst/>
            <a:rect l="l" t="t" r="r" b="b"/>
            <a:pathLst>
              <a:path w="4825873" h="76200">
                <a:moveTo>
                  <a:pt x="0" y="76200"/>
                </a:moveTo>
                <a:lnTo>
                  <a:pt x="0" y="0"/>
                </a:lnTo>
                <a:lnTo>
                  <a:pt x="4825873" y="0"/>
                </a:lnTo>
                <a:lnTo>
                  <a:pt x="482587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685545" y="6030163"/>
            <a:ext cx="3908171" cy="391668"/>
          </a:xfrm>
          <a:custGeom>
            <a:avLst/>
            <a:gdLst/>
            <a:ahLst/>
            <a:cxnLst/>
            <a:rect l="l" t="t" r="r" b="b"/>
            <a:pathLst>
              <a:path w="3908171" h="391668">
                <a:moveTo>
                  <a:pt x="0" y="391668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70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6030163"/>
            <a:ext cx="3908171" cy="259080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1776985" y="6091298"/>
            <a:ext cx="20311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5" name="object 315"/>
          <p:cNvSpPr/>
          <p:nvPr/>
        </p:nvSpPr>
        <p:spPr>
          <a:xfrm>
            <a:off x="5593716" y="6030163"/>
            <a:ext cx="4902073" cy="391668"/>
          </a:xfrm>
          <a:custGeom>
            <a:avLst/>
            <a:gdLst/>
            <a:ahLst/>
            <a:cxnLst/>
            <a:rect l="l" t="t" r="r" b="b"/>
            <a:pathLst>
              <a:path w="4902073" h="391668">
                <a:moveTo>
                  <a:pt x="0" y="391668"/>
                </a:moveTo>
                <a:lnTo>
                  <a:pt x="0" y="0"/>
                </a:lnTo>
                <a:lnTo>
                  <a:pt x="4902073" y="0"/>
                </a:lnTo>
                <a:lnTo>
                  <a:pt x="490207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71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6030163"/>
            <a:ext cx="4902073" cy="272796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6226429" y="6076852"/>
            <a:ext cx="3594510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Group IV: Relative Addressing mode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1685545" y="5953963"/>
            <a:ext cx="3908171" cy="76200"/>
          </a:xfrm>
          <a:custGeom>
            <a:avLst/>
            <a:gdLst/>
            <a:ahLst/>
            <a:cxnLst/>
            <a:rect l="l" t="t" r="r" b="b"/>
            <a:pathLst>
              <a:path w="3908171" h="76200">
                <a:moveTo>
                  <a:pt x="0" y="76200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593715" y="595396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0" y="0"/>
                </a:lnTo>
                <a:lnTo>
                  <a:pt x="76200" y="0"/>
                </a:lnTo>
                <a:lnTo>
                  <a:pt x="76200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669916" y="5953963"/>
            <a:ext cx="4825873" cy="76200"/>
          </a:xfrm>
          <a:custGeom>
            <a:avLst/>
            <a:gdLst/>
            <a:ahLst/>
            <a:cxnLst/>
            <a:rect l="l" t="t" r="r" b="b"/>
            <a:pathLst>
              <a:path w="4825873" h="76200">
                <a:moveTo>
                  <a:pt x="0" y="76200"/>
                </a:moveTo>
                <a:lnTo>
                  <a:pt x="0" y="0"/>
                </a:lnTo>
                <a:lnTo>
                  <a:pt x="4825873" y="0"/>
                </a:lnTo>
                <a:lnTo>
                  <a:pt x="482587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685545" y="6476695"/>
            <a:ext cx="3908171" cy="359664"/>
          </a:xfrm>
          <a:custGeom>
            <a:avLst/>
            <a:gdLst/>
            <a:ahLst/>
            <a:cxnLst/>
            <a:rect l="l" t="t" r="r" b="b"/>
            <a:pathLst>
              <a:path w="3908171" h="359664">
                <a:moveTo>
                  <a:pt x="0" y="359664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359664"/>
                </a:lnTo>
                <a:lnTo>
                  <a:pt x="0" y="359664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72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5" y="6476695"/>
            <a:ext cx="3908171" cy="239268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1776984" y="6518018"/>
            <a:ext cx="198041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0" name="object 320"/>
          <p:cNvSpPr/>
          <p:nvPr/>
        </p:nvSpPr>
        <p:spPr>
          <a:xfrm>
            <a:off x="5593716" y="6476695"/>
            <a:ext cx="4902073" cy="359664"/>
          </a:xfrm>
          <a:custGeom>
            <a:avLst/>
            <a:gdLst/>
            <a:ahLst/>
            <a:cxnLst/>
            <a:rect l="l" t="t" r="r" b="b"/>
            <a:pathLst>
              <a:path w="4902073" h="359664">
                <a:moveTo>
                  <a:pt x="0" y="359664"/>
                </a:moveTo>
                <a:lnTo>
                  <a:pt x="0" y="0"/>
                </a:lnTo>
                <a:lnTo>
                  <a:pt x="4902073" y="0"/>
                </a:lnTo>
                <a:lnTo>
                  <a:pt x="4902073" y="359664"/>
                </a:lnTo>
                <a:lnTo>
                  <a:pt x="0" y="359664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73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716" y="6476695"/>
            <a:ext cx="4902073" cy="269748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6445885" y="6520336"/>
            <a:ext cx="3225498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Group V: Implied Addressing mo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933432" y="6520336"/>
            <a:ext cx="439544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38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1" name="object 321"/>
          <p:cNvSpPr/>
          <p:nvPr/>
        </p:nvSpPr>
        <p:spPr>
          <a:xfrm>
            <a:off x="1685545" y="6421831"/>
            <a:ext cx="3908171" cy="53340"/>
          </a:xfrm>
          <a:custGeom>
            <a:avLst/>
            <a:gdLst/>
            <a:ahLst/>
            <a:cxnLst/>
            <a:rect l="l" t="t" r="r" b="b"/>
            <a:pathLst>
              <a:path w="3908171" h="53340">
                <a:moveTo>
                  <a:pt x="0" y="53340"/>
                </a:moveTo>
                <a:lnTo>
                  <a:pt x="0" y="0"/>
                </a:lnTo>
                <a:lnTo>
                  <a:pt x="3908171" y="0"/>
                </a:lnTo>
                <a:lnTo>
                  <a:pt x="3908171" y="53340"/>
                </a:lnTo>
                <a:lnTo>
                  <a:pt x="0" y="53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593715" y="6421831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0" y="53340"/>
                </a:moveTo>
                <a:lnTo>
                  <a:pt x="0" y="0"/>
                </a:lnTo>
                <a:lnTo>
                  <a:pt x="53340" y="0"/>
                </a:lnTo>
                <a:lnTo>
                  <a:pt x="53340" y="53340"/>
                </a:lnTo>
                <a:lnTo>
                  <a:pt x="0" y="53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647056" y="6421831"/>
            <a:ext cx="4848733" cy="53340"/>
          </a:xfrm>
          <a:custGeom>
            <a:avLst/>
            <a:gdLst/>
            <a:ahLst/>
            <a:cxnLst/>
            <a:rect l="l" t="t" r="r" b="b"/>
            <a:pathLst>
              <a:path w="4848733" h="53340">
                <a:moveTo>
                  <a:pt x="0" y="53340"/>
                </a:moveTo>
                <a:lnTo>
                  <a:pt x="0" y="0"/>
                </a:lnTo>
                <a:lnTo>
                  <a:pt x="4848733" y="0"/>
                </a:lnTo>
                <a:lnTo>
                  <a:pt x="4848733" y="53340"/>
                </a:lnTo>
                <a:lnTo>
                  <a:pt x="0" y="53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685925" y="1870292"/>
            <a:ext cx="8794750" cy="641515"/>
          </a:xfrm>
          <a:custGeom>
            <a:avLst/>
            <a:gdLst/>
            <a:ahLst/>
            <a:cxnLst/>
            <a:rect l="l" t="t" r="r" b="b"/>
            <a:pathLst>
              <a:path w="8794750" h="641515">
                <a:moveTo>
                  <a:pt x="0" y="641515"/>
                </a:moveTo>
                <a:lnTo>
                  <a:pt x="0" y="0"/>
                </a:lnTo>
                <a:lnTo>
                  <a:pt x="8794750" y="0"/>
                </a:lnTo>
                <a:lnTo>
                  <a:pt x="8794750" y="641515"/>
                </a:lnTo>
                <a:lnTo>
                  <a:pt x="0" y="64151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74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040" y="1956816"/>
            <a:ext cx="3608832" cy="458724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6797930" y="1976051"/>
            <a:ext cx="3110467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Group I: Addressing modes for</a:t>
            </a:r>
            <a:endParaRPr sz="1600">
              <a:latin typeface="Arial"/>
              <a:cs typeface="Arial"/>
            </a:endParaRPr>
          </a:p>
          <a:p>
            <a:pPr marL="344424"/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register and immediate data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75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984" y="1868425"/>
            <a:ext cx="2627376" cy="603503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1776984" y="1887141"/>
            <a:ext cx="20217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1.  Register Addressing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776985" y="2314242"/>
            <a:ext cx="21929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2.  Immediate Addressing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611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1377</Words>
  <Application>Microsoft Office PowerPoint</Application>
  <PresentationFormat>Widescreen</PresentationFormat>
  <Paragraphs>366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2</cp:revision>
  <dcterms:created xsi:type="dcterms:W3CDTF">2018-11-11T06:07:35Z</dcterms:created>
  <dcterms:modified xsi:type="dcterms:W3CDTF">2018-11-11T06:12:43Z</dcterms:modified>
</cp:coreProperties>
</file>